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9.jpg" ContentType="image/tif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84" r:id="rId3"/>
    <p:sldId id="257" r:id="rId4"/>
    <p:sldId id="282" r:id="rId5"/>
    <p:sldId id="260" r:id="rId6"/>
    <p:sldId id="261" r:id="rId7"/>
    <p:sldId id="263" r:id="rId8"/>
    <p:sldId id="266" r:id="rId9"/>
    <p:sldId id="271" r:id="rId10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dy Huysse" initials="DH" lastIdx="1" clrIdx="0">
    <p:extLst>
      <p:ext uri="{19B8F6BF-5375-455C-9EA6-DF929625EA0E}">
        <p15:presenceInfo xmlns:p15="http://schemas.microsoft.com/office/powerpoint/2012/main" userId="Didy Huys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99" autoAdjust="0"/>
    <p:restoredTop sz="94660"/>
  </p:normalViewPr>
  <p:slideViewPr>
    <p:cSldViewPr>
      <p:cViewPr varScale="1">
        <p:scale>
          <a:sx n="76" d="100"/>
          <a:sy n="76" d="100"/>
        </p:scale>
        <p:origin x="9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63DB1-1699-44D9-B1BE-02985C67B06E}" type="datetimeFigureOut">
              <a:rPr lang="nl-NL" smtClean="0"/>
              <a:t>28-4-2021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62757-531D-417C-A669-71D508F346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49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467544" y="404664"/>
            <a:ext cx="82296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nl-NL" dirty="0"/>
              <a:t>Kop</a:t>
            </a:r>
          </a:p>
        </p:txBody>
      </p:sp>
    </p:spTree>
    <p:extLst>
      <p:ext uri="{BB962C8B-B14F-4D97-AF65-F5344CB8AC3E}">
        <p14:creationId xmlns:p14="http://schemas.microsoft.com/office/powerpoint/2010/main" val="20590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F65FD-9D80-4311-B993-83398ACB37C4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F1DF3-74AA-420D-8E40-C20E390C021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27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3D236-C58A-48C1-ADE2-7F98B1EB99B0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C8CE5-3E89-44FF-BD76-A0EEE40D138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187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FCF50-28BB-46A0-834D-E392D70ECD09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056F-DD05-4DF4-8BE5-C425A7F533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049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4BA3-689B-48C8-9193-E417C0E45AC1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38485-E41F-4B6D-A412-6F591F9EE98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98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691680" y="83671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3C747-EF3B-4B70-9A03-398E7CB5246C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9F39-B4F5-4F05-AFB2-1273923AE9A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804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1E72C-C7F6-4AF0-9A18-2380D8515257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27466-B982-4567-939E-ACDC1A4C913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678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00390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91680" y="83671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CDD35-8C7F-427F-A35E-3F16FE85A2A7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36FF0-B39D-4354-9CC3-FBB01E33FD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78882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26E84-D58B-4EC1-BE1B-4DAEEFA8F502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EA68C-CDFE-4B56-9EDE-02FEAFBE375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774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7CB28-AB42-49A0-B2C0-9FB4AE0156DA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D1D5F-BF98-480F-9CDD-41BCA5BC527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7982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C1B43-32BC-4955-897E-61006275FCDC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39C09-6347-475D-A6AC-6384C735E0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6963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F65FD-9D80-4311-B993-83398ACB37C4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F1DF3-74AA-420D-8E40-C20E390C021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0732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3D236-C58A-48C1-ADE2-7F98B1EB99B0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C8CE5-3E89-44FF-BD76-A0EEE40D138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0637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FCF50-28BB-46A0-834D-E392D70ECD09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056F-DD05-4DF4-8BE5-C425A7F533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3369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4BA3-689B-48C8-9193-E417C0E45AC1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38485-E41F-4B6D-A412-6F591F9EE98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6710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691680" y="83671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3C747-EF3B-4B70-9A03-398E7CB5246C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9F39-B4F5-4F05-AFB2-1273923AE9A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8010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1E72C-C7F6-4AF0-9A18-2380D8515257}" type="datetimeFigureOut">
              <a:rPr lang="nl-NL"/>
              <a:pPr>
                <a:defRPr/>
              </a:pPr>
              <a:t>28-4-2021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27466-B982-4567-939E-ACDC1A4C913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44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67544" y="83671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TITEL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>
          <a:xfrm>
            <a:off x="457200" y="2708921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Ondertitel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0099CC"/>
          </a:solidFill>
          <a:latin typeface="Source Sans Pro" pitchFamily="34" charset="0"/>
          <a:ea typeface="Source Sans Pro" pitchFamily="34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ctr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Tx/>
        <a:buNone/>
        <a:defRPr sz="32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67544" y="83671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TITEL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>
          <a:xfrm>
            <a:off x="457200" y="2708921"/>
            <a:ext cx="822960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57027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0099CC"/>
          </a:solidFill>
          <a:latin typeface="Source Sans Pro" pitchFamily="34" charset="0"/>
          <a:ea typeface="Source Sans Pro" pitchFamily="34" charset="0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ctr" rtl="0" fontAlgn="base">
        <a:spcBef>
          <a:spcPct val="20000"/>
        </a:spcBef>
        <a:spcAft>
          <a:spcPct val="0"/>
        </a:spcAft>
        <a:buClr>
          <a:srgbClr val="0099CC"/>
        </a:buClr>
        <a:buFontTx/>
        <a:buNone/>
        <a:defRPr sz="32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99CC"/>
        </a:buClr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99CC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ource Sans Pro" pitchFamily="34" charset="0"/>
          <a:ea typeface="Source Sans Pro" pitchFamily="34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ivinglab@schouwen-duiveland.nl" TargetMode="External"/><Relationship Id="rId7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s://www.linkedin.com/company/livinglabschouwen-duiveland" TargetMode="External"/><Relationship Id="rId4" Type="http://schemas.openxmlformats.org/officeDocument/2006/relationships/hyperlink" Target="http://www.livinglabschouwen-duiveland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95192-8547-484A-9945-F8C87103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1"/>
            <a:ext cx="9144000" cy="1200329"/>
          </a:xfrm>
        </p:spPr>
        <p:txBody>
          <a:bodyPr/>
          <a:lstStyle/>
          <a:p>
            <a:r>
              <a:rPr lang="nl-NL" altLang="nl-NL" dirty="0">
                <a:cs typeface="Source Sans Pro" pitchFamily="34" charset="0"/>
              </a:rPr>
              <a:t>Living Lab Schouwen-Duiveland</a:t>
            </a:r>
            <a:endParaRPr lang="nl-NL" dirty="0"/>
          </a:p>
        </p:txBody>
      </p:sp>
      <p:pic>
        <p:nvPicPr>
          <p:cNvPr id="10" name="Afbeelding 9" descr="Afbeelding met gras, buiten, veld, groot&#10;&#10;Automatisch gegenereerde beschrijving">
            <a:extLst>
              <a:ext uri="{FF2B5EF4-FFF2-40B4-BE49-F238E27FC236}">
                <a16:creationId xmlns:a16="http://schemas.microsoft.com/office/drawing/2014/main" id="{270F6BBE-54AC-49D4-8036-AA1FB40F7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84784"/>
            <a:ext cx="2887482" cy="2826693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 contourW="38100">
            <a:extrusionClr>
              <a:schemeClr val="bg1"/>
            </a:extrusionClr>
            <a:contourClr>
              <a:srgbClr val="0099CC"/>
            </a:contourClr>
          </a:sp3d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7971506A-1935-449E-967E-B29100BCD8AD}"/>
              </a:ext>
            </a:extLst>
          </p:cNvPr>
          <p:cNvSpPr txBox="1"/>
          <p:nvPr/>
        </p:nvSpPr>
        <p:spPr>
          <a:xfrm>
            <a:off x="1043608" y="4440589"/>
            <a:ext cx="74888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8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l-NL" sz="18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Hoe past deze kennisavond binnen de activiteiten van het Living Lab en broedplaats Zoet </a:t>
            </a:r>
            <a:r>
              <a:rPr lang="nl-NL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</a:t>
            </a:r>
            <a:r>
              <a:rPr lang="nl-NL" sz="18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ater Schouwen-Duiveland.</a:t>
            </a:r>
          </a:p>
          <a:p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l-NL" sz="18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nl-NL" sz="18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Kitty Henderson, gemeentelijk projectleider Living Lab</a:t>
            </a:r>
          </a:p>
          <a:p>
            <a:endParaRPr lang="nl-NL" sz="18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94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altLang="nl-NL" dirty="0">
                <a:cs typeface="Source Sans Pro" pitchFamily="34" charset="0"/>
              </a:rPr>
              <a:t>Samen oplossingen vinden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39552" y="1340767"/>
            <a:ext cx="8105333" cy="4900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Een netwerk van partnerorganisaties</a:t>
            </a:r>
            <a:b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Inspelen op gevolgen van klimaatverandering: hoe wordt de landbouw minder kwetsbaar voor droogte en verzilting? </a:t>
            </a:r>
            <a:b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Onderzoeksthema’s van het living lab: ‘zoete, zoute, zilte teelten op het land’ en ‘buitendijkse voedselproductie in het water’ </a:t>
            </a:r>
            <a:b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nl-NL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Met veel partijen samenwerken in projecten om kennis te ontwikkelen, te delen en toepasbaar te maken: 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Ondernemers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Onderwijs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Organisaties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Omgeving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Overheden</a:t>
            </a: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021655"/>
            <a:ext cx="1552605" cy="62262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676C4E6C-0C63-4175-B515-31234A6D7659}"/>
              </a:ext>
            </a:extLst>
          </p:cNvPr>
          <p:cNvSpPr txBox="1"/>
          <p:nvPr/>
        </p:nvSpPr>
        <p:spPr>
          <a:xfrm>
            <a:off x="4427984" y="4221088"/>
            <a:ext cx="4216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i="1" dirty="0">
              <a:solidFill>
                <a:srgbClr val="009933"/>
              </a:solidFill>
              <a:latin typeface="Myriad Pro"/>
              <a:cs typeface="Myriad Pro"/>
            </a:endParaRPr>
          </a:p>
          <a:p>
            <a:endParaRPr lang="nl-NL" i="1" dirty="0">
              <a:solidFill>
                <a:srgbClr val="009933"/>
              </a:solidFill>
              <a:latin typeface="Myriad Pro"/>
              <a:cs typeface="Myriad Pro"/>
            </a:endParaRPr>
          </a:p>
          <a:p>
            <a:endParaRPr lang="nl-NL" i="1" dirty="0">
              <a:solidFill>
                <a:srgbClr val="009933"/>
              </a:solidFill>
              <a:latin typeface="Myriad Pro"/>
              <a:cs typeface="Myriad Pro"/>
            </a:endParaRPr>
          </a:p>
          <a:p>
            <a:r>
              <a:rPr lang="nl-NL" sz="1400" i="1" dirty="0">
                <a:solidFill>
                  <a:srgbClr val="00993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yriad Pro"/>
              </a:rPr>
              <a:t>Samen grensverleggend experimenteren op het gebied van water, voedsel, onderwijs en bestuur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031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altLang="nl-NL" dirty="0">
                <a:cs typeface="Source Sans Pro" pitchFamily="34" charset="0"/>
              </a:rPr>
              <a:t>Partners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pic>
        <p:nvPicPr>
          <p:cNvPr id="7" name="Picture 10" descr="G:\RENM\OMGEVINGSBELEID\Bestemmingsplan\Actualisatie (nieuw en oud)\Buitengebied (nieuw)\Bestemmingsplan 2019\Visie\living lab\communicatie\logo's partners\provincie zeeland.jpg">
            <a:extLst>
              <a:ext uri="{FF2B5EF4-FFF2-40B4-BE49-F238E27FC236}">
                <a16:creationId xmlns:a16="http://schemas.microsoft.com/office/drawing/2014/main" id="{E83BB929-DCF9-4CCA-85CA-04BF302C6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77" y="1095556"/>
            <a:ext cx="2021062" cy="113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FEA9A2A4-2E07-4FE6-92AF-C27E57C3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64" y="1217844"/>
            <a:ext cx="2197930" cy="94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G:\RENM\OMGEVINGSBELEID\Bestemmingsplan\Actualisatie (nieuw en oud)\Buitengebied (nieuw)\Bestemmingsplan 2019\Visie\living lab\communicatie\logo's partners\PONTES_Pieter-Zeeman_Zierikzee_FC.jpg">
            <a:extLst>
              <a:ext uri="{FF2B5EF4-FFF2-40B4-BE49-F238E27FC236}">
                <a16:creationId xmlns:a16="http://schemas.microsoft.com/office/drawing/2014/main" id="{5CBB8CA8-BC29-46F1-AA5A-3BAE688CB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072" y="2715616"/>
            <a:ext cx="1800201" cy="127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1DE50EBE-0A7A-4FEC-BF57-B1F868A0E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68" y="3473926"/>
            <a:ext cx="2679727" cy="126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G:\RENM\OMGEVINGSBELEID\Bestemmingsplan\Actualisatie (nieuw en oud)\Buitengebied (nieuw)\Bestemmingsplan 2019\Visie\living lab\communicatie\logo's partners\Logo pms410C basis.jpg">
            <a:extLst>
              <a:ext uri="{FF2B5EF4-FFF2-40B4-BE49-F238E27FC236}">
                <a16:creationId xmlns:a16="http://schemas.microsoft.com/office/drawing/2014/main" id="{BF430403-8852-475F-A1C9-3874C994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49" y="2162568"/>
            <a:ext cx="1565580" cy="129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G:\RENM\OMGEVINGSBELEID\Bestemmingsplan\Actualisatie (nieuw en oud)\Buitengebied (nieuw)\Bestemmingsplan 2019\Visie\living lab\communicatie\logo's partners\hz.jpg">
            <a:extLst>
              <a:ext uri="{FF2B5EF4-FFF2-40B4-BE49-F238E27FC236}">
                <a16:creationId xmlns:a16="http://schemas.microsoft.com/office/drawing/2014/main" id="{A3548C5C-D38C-4C6B-82A9-FACA19C08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241" y="2179469"/>
            <a:ext cx="2575847" cy="96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G:\RENM\OMGEVINGSBELEID\Bestemmingsplan\Actualisatie (nieuw en oud)\Buitengebied (nieuw)\Bestemmingsplan 2019\Visie\living lab\communicatie\logo's partners\HAS Hogeschool.png">
            <a:extLst>
              <a:ext uri="{FF2B5EF4-FFF2-40B4-BE49-F238E27FC236}">
                <a16:creationId xmlns:a16="http://schemas.microsoft.com/office/drawing/2014/main" id="{77342EBA-CFF5-4E33-AA4D-899C8CA1A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486" y="1496087"/>
            <a:ext cx="1354335" cy="115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G:\RENM\OMGEVINGSBELEID\Bestemmingsplan\Actualisatie (nieuw en oud)\Buitengebied (nieuw)\Bestemmingsplan 2019\Visie\living lab\communicatie\logo's partners\SCALDA WEB RGB.jpg">
            <a:extLst>
              <a:ext uri="{FF2B5EF4-FFF2-40B4-BE49-F238E27FC236}">
                <a16:creationId xmlns:a16="http://schemas.microsoft.com/office/drawing/2014/main" id="{BC86C4FF-65EE-4C4F-A6F7-55D31D4D7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191" y="1336735"/>
            <a:ext cx="1892226" cy="66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G:\RENM\OMGEVINGSBELEID\Bestemmingsplan\Actualisatie (nieuw en oud)\Buitengebied (nieuw)\Bestemmingsplan 2019\Visie\living lab\communicatie\logo's partners\Delta Platform nieuwe logo.JPG">
            <a:extLst>
              <a:ext uri="{FF2B5EF4-FFF2-40B4-BE49-F238E27FC236}">
                <a16:creationId xmlns:a16="http://schemas.microsoft.com/office/drawing/2014/main" id="{E2D71975-84A3-4BDC-BD0F-CB4AC3E7A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919" y="2005367"/>
            <a:ext cx="221597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G:\RENM\OMGEVINGSBELEID\Bestemmingsplan\Actualisatie (nieuw en oud)\Buitengebied (nieuw)\Bestemmingsplan 2019\Visie\living lab\communicatie\logo's partners\logo_015communicatie_def.jpg">
            <a:extLst>
              <a:ext uri="{FF2B5EF4-FFF2-40B4-BE49-F238E27FC236}">
                <a16:creationId xmlns:a16="http://schemas.microsoft.com/office/drawing/2014/main" id="{1445922F-C825-49FD-82ED-989DEEDC1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183" y="4007675"/>
            <a:ext cx="1540757" cy="67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9D7BCA0-1763-4709-94B5-F0C56AFC4C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6478" y="5894399"/>
            <a:ext cx="2330570" cy="814667"/>
          </a:xfrm>
          <a:prstGeom prst="rect">
            <a:avLst/>
          </a:prstGeom>
        </p:spPr>
      </p:pic>
      <p:pic>
        <p:nvPicPr>
          <p:cNvPr id="19" name="Afbeelding 18" descr="Afbeelding met tekening&#10;&#10;Automatisch gegenereerde beschrijving">
            <a:extLst>
              <a:ext uri="{FF2B5EF4-FFF2-40B4-BE49-F238E27FC236}">
                <a16:creationId xmlns:a16="http://schemas.microsoft.com/office/drawing/2014/main" id="{29A5C4F1-B068-435F-B49F-FA0ABE7FADD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31" y="4355015"/>
            <a:ext cx="2349261" cy="1341970"/>
          </a:xfrm>
          <a:prstGeom prst="rect">
            <a:avLst/>
          </a:prstGeom>
        </p:spPr>
      </p:pic>
      <p:pic>
        <p:nvPicPr>
          <p:cNvPr id="22" name="Afbeelding 21" descr="Afbeelding met tekening&#10;&#10;Automatisch gegenereerde beschrijving">
            <a:extLst>
              <a:ext uri="{FF2B5EF4-FFF2-40B4-BE49-F238E27FC236}">
                <a16:creationId xmlns:a16="http://schemas.microsoft.com/office/drawing/2014/main" id="{DEB80D5C-A29C-402C-BC77-F5019F1CD88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364" y="5670808"/>
            <a:ext cx="2177791" cy="707782"/>
          </a:xfrm>
          <a:prstGeom prst="rect">
            <a:avLst/>
          </a:prstGeom>
        </p:spPr>
      </p:pic>
      <p:pic>
        <p:nvPicPr>
          <p:cNvPr id="24" name="Afbeelding 23" descr="Afbeelding met tekening&#10;&#10;Automatisch gegenereerde beschrijving">
            <a:extLst>
              <a:ext uri="{FF2B5EF4-FFF2-40B4-BE49-F238E27FC236}">
                <a16:creationId xmlns:a16="http://schemas.microsoft.com/office/drawing/2014/main" id="{EAF11583-19D1-4650-BA55-0BCE868B9D1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17" y="5036619"/>
            <a:ext cx="1730942" cy="796692"/>
          </a:xfrm>
          <a:prstGeom prst="rect">
            <a:avLst/>
          </a:prstGeom>
        </p:spPr>
      </p:pic>
      <p:pic>
        <p:nvPicPr>
          <p:cNvPr id="26" name="Afbeelding 25" descr="Afbeelding met tekening&#10;&#10;Automatisch gegenereerde beschrijving">
            <a:extLst>
              <a:ext uri="{FF2B5EF4-FFF2-40B4-BE49-F238E27FC236}">
                <a16:creationId xmlns:a16="http://schemas.microsoft.com/office/drawing/2014/main" id="{FC78289D-461D-4877-AFA1-0B024D3B99F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503" y="3111802"/>
            <a:ext cx="2177791" cy="1539631"/>
          </a:xfrm>
          <a:prstGeom prst="rect">
            <a:avLst/>
          </a:prstGeom>
        </p:spPr>
      </p:pic>
      <p:pic>
        <p:nvPicPr>
          <p:cNvPr id="28" name="Afbeelding 27" descr="Afbeelding met hoed&#10;&#10;Automatisch gegenereerde beschrijving">
            <a:extLst>
              <a:ext uri="{FF2B5EF4-FFF2-40B4-BE49-F238E27FC236}">
                <a16:creationId xmlns:a16="http://schemas.microsoft.com/office/drawing/2014/main" id="{1664A0A2-5D6C-424A-85F6-4BA828B52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5" y="3373974"/>
            <a:ext cx="1882081" cy="1623295"/>
          </a:xfrm>
          <a:prstGeom prst="rect">
            <a:avLst/>
          </a:prstGeom>
        </p:spPr>
      </p:pic>
      <p:pic>
        <p:nvPicPr>
          <p:cNvPr id="30" name="Afbeelding 29" descr="Afbeelding met tekening&#10;&#10;Automatisch gegenereerde beschrijving">
            <a:extLst>
              <a:ext uri="{FF2B5EF4-FFF2-40B4-BE49-F238E27FC236}">
                <a16:creationId xmlns:a16="http://schemas.microsoft.com/office/drawing/2014/main" id="{4BE2DC42-131E-467D-8167-1575A63F4C7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38" y="4743946"/>
            <a:ext cx="2673612" cy="1150626"/>
          </a:xfrm>
          <a:prstGeom prst="rect">
            <a:avLst/>
          </a:prstGeom>
        </p:spPr>
      </p:pic>
      <p:pic>
        <p:nvPicPr>
          <p:cNvPr id="2050" name="Afbeelding 2049" descr="Afbeelding met tekening, licht, klok&#10;&#10;Automatisch gegenereerde beschrijving">
            <a:extLst>
              <a:ext uri="{FF2B5EF4-FFF2-40B4-BE49-F238E27FC236}">
                <a16:creationId xmlns:a16="http://schemas.microsoft.com/office/drawing/2014/main" id="{F4E99B8E-56C1-457B-81BE-9A8A94DC2D4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00" y="4823772"/>
            <a:ext cx="2064809" cy="53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5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dirty="0"/>
              <a:t>Doelen Living Lab (1) 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899592" y="4624626"/>
            <a:ext cx="7745293" cy="1284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Ontwikkelen van een duurzame zoetwatersituatie voor de landbouw </a:t>
            </a:r>
          </a:p>
          <a:p>
            <a:pPr marL="0" indent="0">
              <a:buNone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  <a:sym typeface="Symbol" panose="05050102010706020507" pitchFamily="18" charset="2"/>
              </a:rPr>
              <a:t>          </a:t>
            </a: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zodat de landbouw kan vernieuwen naar een volhoudbare landbouw</a:t>
            </a:r>
          </a:p>
          <a:p>
            <a:pPr marL="0" indent="0">
              <a:buNone/>
            </a:pPr>
            <a:endParaRPr lang="nl-NL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Duurzame voedselproductie in Oosterschelde en Grevelingen</a:t>
            </a: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021655"/>
            <a:ext cx="1552605" cy="622624"/>
          </a:xfrm>
          <a:prstGeom prst="rect">
            <a:avLst/>
          </a:prstGeom>
        </p:spPr>
      </p:pic>
      <p:pic>
        <p:nvPicPr>
          <p:cNvPr id="7" name="Afbeelding 6" descr="Afbeelding met buiten, water, person, boot&#10;&#10;Automatisch gegenereerde beschrijving">
            <a:extLst>
              <a:ext uri="{FF2B5EF4-FFF2-40B4-BE49-F238E27FC236}">
                <a16:creationId xmlns:a16="http://schemas.microsoft.com/office/drawing/2014/main" id="{82ABC0BC-72CA-4881-9E3D-842C836B6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249350"/>
            <a:ext cx="3384376" cy="331345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38100">
            <a:bevelT w="95250" h="31750"/>
            <a:contourClr>
              <a:srgbClr val="0099CC"/>
            </a:contourClr>
          </a:sp3d>
        </p:spPr>
      </p:pic>
      <p:pic>
        <p:nvPicPr>
          <p:cNvPr id="13" name="Afbeelding 12" descr="Afbeelding met gras, buiten, veld, groen&#10;&#10;Automatisch gegenereerde beschrijving">
            <a:extLst>
              <a:ext uri="{FF2B5EF4-FFF2-40B4-BE49-F238E27FC236}">
                <a16:creationId xmlns:a16="http://schemas.microsoft.com/office/drawing/2014/main" id="{6E818977-2D12-42C8-84F4-9C02D41670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504689"/>
            <a:ext cx="2512132" cy="242836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38100">
            <a:bevelT w="95250" h="31750"/>
            <a:contourClr>
              <a:srgbClr val="009933"/>
            </a:contourClr>
          </a:sp3d>
        </p:spPr>
      </p:pic>
    </p:spTree>
    <p:extLst>
      <p:ext uri="{BB962C8B-B14F-4D97-AF65-F5344CB8AC3E}">
        <p14:creationId xmlns:p14="http://schemas.microsoft.com/office/powerpoint/2010/main" val="252822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dirty="0"/>
              <a:t>Doelen Living Lab (2) 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021655"/>
            <a:ext cx="1552605" cy="62262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0F22015-ABAD-4CE4-8E3D-F9D996ED0FE1}"/>
              </a:ext>
            </a:extLst>
          </p:cNvPr>
          <p:cNvSpPr txBox="1"/>
          <p:nvPr/>
        </p:nvSpPr>
        <p:spPr>
          <a:xfrm>
            <a:off x="971600" y="4220527"/>
            <a:ext cx="77768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Ontwikkelen van nieuwe manieren om samen te werken en ‘verbindend besturen’</a:t>
            </a: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Samen oplossingen ontwikkelen voor gedeelde maatschappelijke problemen </a:t>
            </a:r>
            <a:b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nl-NL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ymbol" panose="05050102010706020507" pitchFamily="18" charset="2"/>
              </a:rPr>
              <a:t>	  Sterkere verbindingen nodig om innovatie te vergroten voor </a:t>
            </a:r>
            <a:b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ymbol" panose="05050102010706020507" pitchFamily="18" charset="2"/>
              </a:rPr>
            </a:br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ymbol" panose="05050102010706020507" pitchFamily="18" charset="2"/>
              </a:rPr>
              <a:t>   	       een veerkrachtig en vitaal Schouwen-Duiveland </a:t>
            </a:r>
            <a:endParaRPr lang="nl-NL" sz="16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nl-NL" dirty="0"/>
          </a:p>
        </p:txBody>
      </p:sp>
      <p:pic>
        <p:nvPicPr>
          <p:cNvPr id="9" name="Afbeelding 8" descr="Afbeelding met voedsel&#10;&#10;Automatisch gegenereerde beschrijving">
            <a:extLst>
              <a:ext uri="{FF2B5EF4-FFF2-40B4-BE49-F238E27FC236}">
                <a16:creationId xmlns:a16="http://schemas.microsoft.com/office/drawing/2014/main" id="{FD22A12A-672C-4FDA-A3CF-5AEE39211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626" y="1196752"/>
            <a:ext cx="3284748" cy="317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8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dirty="0"/>
              <a:t>Klimaatbestendige zoetwatersituatie voor duurzame landbouw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39552" y="1340767"/>
            <a:ext cx="8105333" cy="421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b="1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Vraagstuk</a:t>
            </a:r>
            <a:r>
              <a:rPr lang="en-US" sz="1600" b="1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br>
              <a:rPr lang="en-US" sz="16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Hoe </a:t>
            </a: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kunnen we de zoetwatervoorziening  van Schouwen Duiveland </a:t>
            </a:r>
            <a:r>
              <a:rPr lang="en-US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optimaliseren</a:t>
            </a: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onder</a:t>
            </a: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een</a:t>
            </a: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veranderend</a:t>
            </a: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klimaat</a:t>
            </a:r>
            <a:r>
              <a:rPr lang="en-US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l-NL" sz="1600" b="1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Uitdaging: </a:t>
            </a:r>
            <a:br>
              <a:rPr lang="nl-NL" sz="16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</a:t>
            </a:r>
            <a:r>
              <a:rPr lang="nl-NL" sz="1600" b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zijn al veel oplossingen ontwikkeld en getest o.a. in het Go-</a:t>
            </a:r>
            <a:r>
              <a:rPr lang="nl-NL" sz="160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Fresh</a:t>
            </a: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programma ‘proeftuin zoet water’ De uitdaging is deze maatregelen geschikt te maken voor grootschalige toepassing op Schouwen Duivenland.  </a:t>
            </a:r>
          </a:p>
          <a:p>
            <a:pPr marL="0" indent="0">
              <a:buNone/>
            </a:pPr>
            <a:endParaRPr lang="nl-NL" sz="16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l-NL" sz="1600" b="1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Doel: </a:t>
            </a:r>
            <a:br>
              <a:rPr lang="nl-NL" sz="1600" b="1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Samen met provincie, waterschap, gemeenten, agrariërs, natuurbeheerders en kennispartijen een </a:t>
            </a:r>
            <a:r>
              <a:rPr lang="nl-NL" sz="1600" u="sng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lange termijn adaptieve strategie voor zoetwatervoorziening en duurzame landbouw ontwikkelen</a:t>
            </a:r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r>
              <a:rPr lang="nl-NL" sz="16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647700" lvl="1" indent="-285750">
              <a:lnSpc>
                <a:spcPct val="150000"/>
              </a:lnSpc>
              <a:buClr>
                <a:srgbClr val="0099CC"/>
              </a:buClr>
              <a:buSzPct val="80000"/>
              <a:buFont typeface="Courier New" panose="02070309020205020404" pitchFamily="49" charset="0"/>
              <a:buChar char="o"/>
            </a:pPr>
            <a:endParaRPr lang="nl-NL" dirty="0">
              <a:latin typeface="Source Sans Pro" pitchFamily="34" charset="0"/>
              <a:ea typeface="Source Sans Pro" pitchFamily="34" charset="0"/>
            </a:endParaRP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021655"/>
            <a:ext cx="1552605" cy="6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50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sz="2800" dirty="0"/>
              <a:t>Programma Broedplaats Zoet Water, naar</a:t>
            </a:r>
            <a:br>
              <a:rPr lang="nl-NL" sz="2800" dirty="0"/>
            </a:br>
            <a:r>
              <a:rPr lang="nl-NL" sz="2800" dirty="0"/>
              <a:t>een klimaatbestendig zoetwatersysteem</a:t>
            </a:r>
            <a:endParaRPr lang="nl-NL" altLang="nl-NL" sz="2800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39552" y="1340767"/>
            <a:ext cx="8105333" cy="171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dirty="0">
                <a:latin typeface="Source Sans Pro" pitchFamily="34" charset="0"/>
                <a:ea typeface="Source Sans Pro" pitchFamily="34" charset="0"/>
              </a:rPr>
              <a:t>Voer hier tekst in</a:t>
            </a:r>
          </a:p>
          <a:p>
            <a:pPr>
              <a:lnSpc>
                <a:spcPct val="150000"/>
              </a:lnSpc>
            </a:pPr>
            <a:endParaRPr lang="nl-NL" dirty="0">
              <a:latin typeface="Source Sans Pro" pitchFamily="34" charset="0"/>
              <a:ea typeface="Source Sans Pro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99CC"/>
              </a:buClr>
              <a:buSzPct val="115000"/>
              <a:buFont typeface="Arial" panose="020B0604020202020204" pitchFamily="34" charset="0"/>
              <a:buChar char="•"/>
            </a:pPr>
            <a:r>
              <a:rPr lang="nl-NL" dirty="0">
                <a:latin typeface="Source Sans Pro" pitchFamily="34" charset="0"/>
                <a:ea typeface="Source Sans Pro" pitchFamily="34" charset="0"/>
              </a:rPr>
              <a:t>Opsommingsniveau 1</a:t>
            </a:r>
          </a:p>
          <a:p>
            <a:pPr marL="647700" lvl="1" indent="-285750">
              <a:lnSpc>
                <a:spcPct val="150000"/>
              </a:lnSpc>
              <a:buClr>
                <a:srgbClr val="0099CC"/>
              </a:buClr>
              <a:buSzPct val="80000"/>
              <a:buFont typeface="Courier New" panose="02070309020205020404" pitchFamily="49" charset="0"/>
              <a:buChar char="o"/>
            </a:pPr>
            <a:r>
              <a:rPr lang="nl-NL" dirty="0">
                <a:latin typeface="Source Sans Pro" pitchFamily="34" charset="0"/>
                <a:ea typeface="Source Sans Pro" pitchFamily="34" charset="0"/>
              </a:rPr>
              <a:t>Opsommingsniveau 2</a:t>
            </a: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6118744"/>
            <a:ext cx="1552605" cy="622624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8DBFE5C-9C84-4AFB-9131-9C312945D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56792" y="1340766"/>
            <a:ext cx="12313368" cy="55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1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gras, buiten, gebouw, veld&#10;&#10;Automatisch gegenereerde beschrijving">
            <a:extLst>
              <a:ext uri="{FF2B5EF4-FFF2-40B4-BE49-F238E27FC236}">
                <a16:creationId xmlns:a16="http://schemas.microsoft.com/office/drawing/2014/main" id="{5C86C145-E054-4C6D-9CE9-3AD9BA878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896279"/>
            <a:ext cx="3638741" cy="360337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38100">
            <a:bevelT w="95250" h="31750"/>
            <a:contourClr>
              <a:srgbClr val="009933"/>
            </a:contourClr>
          </a:sp3d>
        </p:spPr>
      </p:pic>
      <p:sp>
        <p:nvSpPr>
          <p:cNvPr id="2051" name="Titel 1"/>
          <p:cNvSpPr>
            <a:spLocks noGrp="1"/>
          </p:cNvSpPr>
          <p:nvPr>
            <p:ph type="ctrTitle"/>
          </p:nvPr>
        </p:nvSpPr>
        <p:spPr>
          <a:xfrm>
            <a:off x="-16768" y="116632"/>
            <a:ext cx="9144000" cy="1470025"/>
          </a:xfrm>
        </p:spPr>
        <p:txBody>
          <a:bodyPr/>
          <a:lstStyle/>
          <a:p>
            <a:r>
              <a:rPr lang="nl-NL" dirty="0"/>
              <a:t>Meer weten over het Living Lab? </a:t>
            </a:r>
            <a:endParaRPr lang="nl-NL" altLang="nl-NL" b="1" dirty="0">
              <a:solidFill>
                <a:srgbClr val="0099CC"/>
              </a:solidFill>
              <a:latin typeface="Source Sans Pro" pitchFamily="34" charset="0"/>
              <a:ea typeface="Source Sans Pro" pitchFamily="34" charset="0"/>
              <a:cs typeface="Source Sans Pro" pitchFamily="34" charset="0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395536" y="1340768"/>
            <a:ext cx="7920881" cy="3357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Meer informatie over het Living Lab Schouwen-Duiveland </a:t>
            </a:r>
          </a:p>
          <a:p>
            <a:pPr lvl="0"/>
            <a:endParaRPr lang="nl-NL" sz="16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livinglab@schouwen-duiveland.nl</a:t>
            </a:r>
            <a:endParaRPr lang="nl-NL" sz="16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www.livinglabschouwen-duiveland.nl</a:t>
            </a:r>
            <a:endParaRPr lang="nl-NL" sz="16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r>
              <a:rPr lang="nl-NL" sz="1600" dirty="0">
                <a:solidFill>
                  <a:srgbClr val="0099CC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https://www.linkedin.com/company/livinglabschouwen-duiveland</a:t>
            </a:r>
            <a:endParaRPr lang="nl-NL" sz="1600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nl-NL" altLang="nl-NL" dirty="0"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  <a:p>
            <a:pPr lvl="0" algn="ctr"/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 algn="ctr"/>
            <a:endParaRPr lang="nl-NL" dirty="0">
              <a:solidFill>
                <a:srgbClr val="0099CC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50000"/>
              </a:lnSpc>
            </a:pPr>
            <a:endParaRPr lang="nl-NL" dirty="0">
              <a:latin typeface="Source Sans Pro" pitchFamily="34" charset="0"/>
              <a:ea typeface="Source Sans Pro" pitchFamily="34" charset="0"/>
            </a:endParaRPr>
          </a:p>
        </p:txBody>
      </p:sp>
      <p:pic>
        <p:nvPicPr>
          <p:cNvPr id="4" name="Afbeelding 3" descr="Afbeelding met tekening&#10;&#10;Automatisch gegenereerde beschrijving">
            <a:extLst>
              <a:ext uri="{FF2B5EF4-FFF2-40B4-BE49-F238E27FC236}">
                <a16:creationId xmlns:a16="http://schemas.microsoft.com/office/drawing/2014/main" id="{D1C9D007-0D44-4813-A115-4ABFF47263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021655"/>
            <a:ext cx="1552605" cy="622624"/>
          </a:xfrm>
          <a:prstGeom prst="rect">
            <a:avLst/>
          </a:prstGeom>
        </p:spPr>
      </p:pic>
      <p:pic>
        <p:nvPicPr>
          <p:cNvPr id="8" name="Afbeelding 7" descr="Afbeelding met gras, buiten, veld, groot&#10;&#10;Automatisch gegenereerde beschrijving">
            <a:extLst>
              <a:ext uri="{FF2B5EF4-FFF2-40B4-BE49-F238E27FC236}">
                <a16:creationId xmlns:a16="http://schemas.microsoft.com/office/drawing/2014/main" id="{34F70B82-EE23-4727-84B1-CF78835955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429000"/>
            <a:ext cx="2321531" cy="2336878"/>
          </a:xfrm>
          <a:prstGeom prst="ellipse">
            <a:avLst/>
          </a:prstGeom>
          <a:ln>
            <a:solidFill>
              <a:srgbClr val="0099CC"/>
            </a:solidFill>
          </a:ln>
          <a:effectLst/>
          <a:scene3d>
            <a:camera prst="orthographicFront"/>
            <a:lightRig rig="threePt" dir="t"/>
          </a:scene3d>
          <a:sp3d contourW="38100">
            <a:contourClr>
              <a:srgbClr val="0099CC"/>
            </a:contourClr>
          </a:sp3d>
        </p:spPr>
      </p:pic>
    </p:spTree>
    <p:extLst>
      <p:ext uri="{BB962C8B-B14F-4D97-AF65-F5344CB8AC3E}">
        <p14:creationId xmlns:p14="http://schemas.microsoft.com/office/powerpoint/2010/main" val="156362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PRESENTATIE[26411]</Template>
  <TotalTime>0</TotalTime>
  <Words>337</Words>
  <Application>Microsoft Office PowerPoint</Application>
  <PresentationFormat>Diavoorstelling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6" baseType="lpstr">
      <vt:lpstr>Arial</vt:lpstr>
      <vt:lpstr>Calibri</vt:lpstr>
      <vt:lpstr>Courier New</vt:lpstr>
      <vt:lpstr>Myriad Pro</vt:lpstr>
      <vt:lpstr>Source Sans Pro</vt:lpstr>
      <vt:lpstr>Wingdings</vt:lpstr>
      <vt:lpstr>Office-thema</vt:lpstr>
      <vt:lpstr>1_Office-thema</vt:lpstr>
      <vt:lpstr>Living Lab Schouwen-Duiveland</vt:lpstr>
      <vt:lpstr>Samen oplossingen vinden</vt:lpstr>
      <vt:lpstr>Partners</vt:lpstr>
      <vt:lpstr>Doelen Living Lab (1) </vt:lpstr>
      <vt:lpstr>Doelen Living Lab (2) </vt:lpstr>
      <vt:lpstr>Klimaatbestendige zoetwatersituatie voor duurzame landbouw</vt:lpstr>
      <vt:lpstr>Programma Broedplaats Zoet Water, naar een klimaatbestendig zoetwatersysteem</vt:lpstr>
      <vt:lpstr>Meer weten over het Living Lab?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PRESENTATIE</dc:title>
  <dc:creator>Didy Huysse</dc:creator>
  <cp:lastModifiedBy>Didy Huysse</cp:lastModifiedBy>
  <cp:revision>38</cp:revision>
  <dcterms:created xsi:type="dcterms:W3CDTF">2020-07-05T14:14:38Z</dcterms:created>
  <dcterms:modified xsi:type="dcterms:W3CDTF">2021-04-28T13:41:44Z</dcterms:modified>
</cp:coreProperties>
</file>