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1" r:id="rId3"/>
    <p:sldId id="343" r:id="rId4"/>
    <p:sldId id="278" r:id="rId5"/>
    <p:sldId id="284" r:id="rId6"/>
    <p:sldId id="345" r:id="rId7"/>
    <p:sldId id="273" r:id="rId8"/>
    <p:sldId id="274" r:id="rId9"/>
    <p:sldId id="276" r:id="rId10"/>
    <p:sldId id="277" r:id="rId11"/>
    <p:sldId id="344" r:id="rId12"/>
    <p:sldId id="286" r:id="rId13"/>
    <p:sldId id="346" r:id="rId14"/>
    <p:sldId id="347" r:id="rId15"/>
    <p:sldId id="259" r:id="rId16"/>
  </p:sldIdLst>
  <p:sldSz cx="9144000" cy="5143500" type="screen16x9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28">
          <p15:clr>
            <a:srgbClr val="A4A3A4"/>
          </p15:clr>
        </p15:guide>
        <p15:guide id="2" orient="horz" pos="105">
          <p15:clr>
            <a:srgbClr val="A4A3A4"/>
          </p15:clr>
        </p15:guide>
        <p15:guide id="3" orient="horz" pos="2810">
          <p15:clr>
            <a:srgbClr val="A4A3A4"/>
          </p15:clr>
        </p15:guide>
        <p15:guide id="4" pos="388">
          <p15:clr>
            <a:srgbClr val="A4A3A4"/>
          </p15:clr>
        </p15:guide>
        <p15:guide id="5" pos="5601">
          <p15:clr>
            <a:srgbClr val="A4A3A4"/>
          </p15:clr>
        </p15:guide>
        <p15:guide id="6" pos="28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F9C35"/>
    <a:srgbClr val="34B233"/>
    <a:srgbClr val="000000"/>
    <a:srgbClr val="292929"/>
    <a:srgbClr val="D5D2CA"/>
    <a:srgbClr val="005172"/>
    <a:srgbClr val="6AA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8034E78-7F5D-4C2E-B375-FC64B27BC917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38B1855-1B75-4FBE-930C-398BA8C253C6}" styleName="Stijl, thema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Stijl, donker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8603FDC-E32A-4AB5-989C-0864C3EAD2B8}" styleName="Stijl, thema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B344D84-9AFB-497E-A393-DC336BA19D2E}" styleName="Stijl, gemiddeld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Stijl, gemiddeld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ijl, gemiddeld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Stijl, gemiddeld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Stijl, gemiddeld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Stijl, gemiddeld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27102A9-8310-4765-A935-A1911B00CA55}" styleName="Stijl, licht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8FD4443E-F989-4FC4-A0C8-D5A2AF1F390B}" styleName="Stijl, donker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ijl, donker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ijl, donker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Stijl, donker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Stijl, donker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Stijl, gemiddeld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Stijl, gemiddeld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3" autoAdjust="0"/>
    <p:restoredTop sz="91892" autoAdjust="0"/>
  </p:normalViewPr>
  <p:slideViewPr>
    <p:cSldViewPr snapToGrid="0" showGuides="1">
      <p:cViewPr varScale="1">
        <p:scale>
          <a:sx n="138" d="100"/>
          <a:sy n="138" d="100"/>
        </p:scale>
        <p:origin x="810" y="120"/>
      </p:cViewPr>
      <p:guideLst>
        <p:guide orient="horz" pos="928"/>
        <p:guide orient="horz" pos="105"/>
        <p:guide orient="horz" pos="2810"/>
        <p:guide pos="388"/>
        <p:guide pos="5601"/>
        <p:guide pos="28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'Risico''s Vlissingen'!$T$4</c:f>
              <c:strCache>
                <c:ptCount val="1"/>
                <c:pt idx="0">
                  <c:v>GL 2050 laag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'Risico''s Vlissingen'!$L$5:$L$9</c:f>
              <c:strCache>
                <c:ptCount val="5"/>
                <c:pt idx="0">
                  <c:v>Consumptieaardappelen, kleigrond, Zuidwest Nederland</c:v>
                </c:pt>
                <c:pt idx="1">
                  <c:v>Wintertarwe</c:v>
                </c:pt>
                <c:pt idx="2">
                  <c:v>Suikerbieten</c:v>
                </c:pt>
                <c:pt idx="3">
                  <c:v>Zaaiui</c:v>
                </c:pt>
                <c:pt idx="4">
                  <c:v>Totaal</c:v>
                </c:pt>
              </c:strCache>
            </c:strRef>
          </c:cat>
          <c:val>
            <c:numRef>
              <c:f>'Risico''s Vlissingen'!$T$5:$T$9</c:f>
              <c:numCache>
                <c:formatCode>0%</c:formatCode>
                <c:ptCount val="5"/>
                <c:pt idx="0">
                  <c:v>3.7704622910316656E-2</c:v>
                </c:pt>
                <c:pt idx="1">
                  <c:v>-1.8846207169121829E-3</c:v>
                </c:pt>
                <c:pt idx="2">
                  <c:v>-1.9025507638634539E-3</c:v>
                </c:pt>
                <c:pt idx="3">
                  <c:v>1.2539651993618433E-2</c:v>
                </c:pt>
                <c:pt idx="4">
                  <c:v>4.6457103423159452E-2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11-4F22-9CE7-1491DF9DD494}"/>
            </c:ext>
          </c:extLst>
        </c:ser>
        <c:ser>
          <c:idx val="1"/>
          <c:order val="1"/>
          <c:tx>
            <c:strRef>
              <c:f>'Risico''s Vlissingen'!$U$4</c:f>
              <c:strCache>
                <c:ptCount val="1"/>
                <c:pt idx="0">
                  <c:v>GL 2050 hoog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'Risico''s Vlissingen'!$L$5:$L$9</c:f>
              <c:strCache>
                <c:ptCount val="5"/>
                <c:pt idx="0">
                  <c:v>Consumptieaardappelen, kleigrond, Zuidwest Nederland</c:v>
                </c:pt>
                <c:pt idx="1">
                  <c:v>Wintertarwe</c:v>
                </c:pt>
                <c:pt idx="2">
                  <c:v>Suikerbieten</c:v>
                </c:pt>
                <c:pt idx="3">
                  <c:v>Zaaiui</c:v>
                </c:pt>
                <c:pt idx="4">
                  <c:v>Totaal</c:v>
                </c:pt>
              </c:strCache>
            </c:strRef>
          </c:cat>
          <c:val>
            <c:numRef>
              <c:f>'Risico''s Vlissingen'!$U$5:$U$9</c:f>
              <c:numCache>
                <c:formatCode>0%</c:formatCode>
                <c:ptCount val="5"/>
                <c:pt idx="0">
                  <c:v>0.13161047619638835</c:v>
                </c:pt>
                <c:pt idx="1">
                  <c:v>-5.6538621507365482E-3</c:v>
                </c:pt>
                <c:pt idx="2">
                  <c:v>-9.5127538193172715E-4</c:v>
                </c:pt>
                <c:pt idx="3">
                  <c:v>2.2466876488566361E-2</c:v>
                </c:pt>
                <c:pt idx="4">
                  <c:v>0.14747221515228642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11-4F22-9CE7-1491DF9DD494}"/>
            </c:ext>
          </c:extLst>
        </c:ser>
        <c:ser>
          <c:idx val="2"/>
          <c:order val="2"/>
          <c:tx>
            <c:strRef>
              <c:f>'Risico''s Vlissingen'!$V$4</c:f>
              <c:strCache>
                <c:ptCount val="1"/>
                <c:pt idx="0">
                  <c:v>WH 2050 laag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'Risico''s Vlissingen'!$L$5:$L$9</c:f>
              <c:strCache>
                <c:ptCount val="5"/>
                <c:pt idx="0">
                  <c:v>Consumptieaardappelen, kleigrond, Zuidwest Nederland</c:v>
                </c:pt>
                <c:pt idx="1">
                  <c:v>Wintertarwe</c:v>
                </c:pt>
                <c:pt idx="2">
                  <c:v>Suikerbieten</c:v>
                </c:pt>
                <c:pt idx="3">
                  <c:v>Zaaiui</c:v>
                </c:pt>
                <c:pt idx="4">
                  <c:v>Totaal</c:v>
                </c:pt>
              </c:strCache>
            </c:strRef>
          </c:cat>
          <c:val>
            <c:numRef>
              <c:f>'Risico''s Vlissingen'!$V$5:$V$9</c:f>
              <c:numCache>
                <c:formatCode>0%</c:formatCode>
                <c:ptCount val="5"/>
                <c:pt idx="0">
                  <c:v>7.1140797943993667E-2</c:v>
                </c:pt>
                <c:pt idx="1">
                  <c:v>-1.2438496731620407E-2</c:v>
                </c:pt>
                <c:pt idx="2">
                  <c:v>4.4392851156813953E-3</c:v>
                </c:pt>
                <c:pt idx="3">
                  <c:v>6.3220745467826273E-2</c:v>
                </c:pt>
                <c:pt idx="4">
                  <c:v>0.12636233179588094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11-4F22-9CE7-1491DF9DD494}"/>
            </c:ext>
          </c:extLst>
        </c:ser>
        <c:ser>
          <c:idx val="3"/>
          <c:order val="3"/>
          <c:tx>
            <c:strRef>
              <c:f>'Risico''s Vlissingen'!$W$4</c:f>
              <c:strCache>
                <c:ptCount val="1"/>
                <c:pt idx="0">
                  <c:v>WH 2050 hoog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'Risico''s Vlissingen'!$L$5:$L$9</c:f>
              <c:strCache>
                <c:ptCount val="5"/>
                <c:pt idx="0">
                  <c:v>Consumptieaardappelen, kleigrond, Zuidwest Nederland</c:v>
                </c:pt>
                <c:pt idx="1">
                  <c:v>Wintertarwe</c:v>
                </c:pt>
                <c:pt idx="2">
                  <c:v>Suikerbieten</c:v>
                </c:pt>
                <c:pt idx="3">
                  <c:v>Zaaiui</c:v>
                </c:pt>
                <c:pt idx="4">
                  <c:v>Totaal</c:v>
                </c:pt>
              </c:strCache>
            </c:strRef>
          </c:cat>
          <c:val>
            <c:numRef>
              <c:f>'Risico''s Vlissingen'!$W$5:$W$9</c:f>
              <c:numCache>
                <c:formatCode>0%</c:formatCode>
                <c:ptCount val="5"/>
                <c:pt idx="0">
                  <c:v>0.3201335907479716</c:v>
                </c:pt>
                <c:pt idx="1">
                  <c:v>-5.2769380073541122E-2</c:v>
                </c:pt>
                <c:pt idx="2">
                  <c:v>3.8051015277269042E-3</c:v>
                </c:pt>
                <c:pt idx="3">
                  <c:v>8.3075194457722115E-2</c:v>
                </c:pt>
                <c:pt idx="4">
                  <c:v>0.35424450665987955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11-4F22-9CE7-1491DF9DD4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29636176"/>
        <c:axId val="2036975328"/>
      </c:barChart>
      <c:catAx>
        <c:axId val="202963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6975328"/>
        <c:crosses val="autoZero"/>
        <c:auto val="1"/>
        <c:lblAlgn val="ctr"/>
        <c:lblOffset val="100"/>
        <c:noMultiLvlLbl val="0"/>
      </c:catAx>
      <c:valAx>
        <c:axId val="203697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963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77C93-F9CF-4927-9F50-055434CC2C4C}" type="datetimeFigureOut">
              <a:rPr lang="nl-NL" smtClean="0"/>
              <a:t>9-4-2021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C4D53B-2A5F-46DB-9092-7AB52C1222F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5863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Risico % </a:t>
            </a:r>
            <a:r>
              <a:rPr lang="nl-NL" dirty="0" err="1"/>
              <a:t>tov</a:t>
            </a:r>
            <a:r>
              <a:rPr lang="nl-NL" dirty="0"/>
              <a:t> van bouwplan bruto geldopbrengst.  </a:t>
            </a:r>
            <a:br>
              <a:rPr lang="nl-NL" dirty="0"/>
            </a:br>
            <a:r>
              <a:rPr lang="nl-NL" dirty="0"/>
              <a:t>ZONDER VERZILTING!</a:t>
            </a:r>
          </a:p>
          <a:p>
            <a:r>
              <a:rPr lang="nl-NL" dirty="0"/>
              <a:t>Aardappel en zaai ui kwetsbaar – orde van </a:t>
            </a:r>
            <a:r>
              <a:rPr lang="nl-NL" dirty="0" err="1"/>
              <a:t>groote</a:t>
            </a:r>
            <a:r>
              <a:rPr lang="nl-NL" dirty="0"/>
              <a:t> te overzien </a:t>
            </a:r>
            <a:r>
              <a:rPr lang="nl-NL" dirty="0" err="1"/>
              <a:t>tov</a:t>
            </a:r>
            <a:r>
              <a:rPr lang="nl-NL" dirty="0"/>
              <a:t> rest van NL. </a:t>
            </a:r>
          </a:p>
          <a:p>
            <a:endParaRPr lang="nl-NL" dirty="0"/>
          </a:p>
          <a:p>
            <a:r>
              <a:rPr lang="nl-NL" dirty="0"/>
              <a:t>Wintertarwe en </a:t>
            </a:r>
            <a:r>
              <a:rPr lang="nl-NL" dirty="0" err="1"/>
              <a:t>Zaaiui</a:t>
            </a:r>
            <a:r>
              <a:rPr lang="nl-NL" dirty="0"/>
              <a:t>; geen last of zelfs verbetering teeltomstandigheden!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4D53B-2A5F-46DB-9092-7AB52C1222F8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754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https://www.waterschaplimburg.nl/@6028/15-maatregelen-water/ </a:t>
            </a:r>
          </a:p>
          <a:p>
            <a:r>
              <a:rPr lang="nl-NL" dirty="0"/>
              <a:t>https://www.groenkennisnet.nl/nl/groenkennisnet/dossier/Dossier-klimaatadaptatie-open-teelten.htm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4D53B-2A5F-46DB-9092-7AB52C1222F8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1530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https://www.youtube.com/watch?v=JhWCtT6HmPY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4D53B-2A5F-46DB-9092-7AB52C1222F8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044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om de stijl </a:t>
            </a:r>
            <a:r>
              <a:rPr lang="nl-NL"/>
              <a:t>te bewerken</a:t>
            </a:r>
            <a:endParaRPr lang="nl-NL" dirty="0"/>
          </a:p>
        </p:txBody>
      </p:sp>
      <p:sp>
        <p:nvSpPr>
          <p:cNvPr id="22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91504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</a:p>
        </p:txBody>
      </p:sp>
      <p:sp>
        <p:nvSpPr>
          <p:cNvPr id="23" name="Tijdelijke aanduiding voor afbeelding 24"/>
          <p:cNvSpPr>
            <a:spLocks noGrp="1" noChangeAspect="1"/>
          </p:cNvSpPr>
          <p:nvPr>
            <p:ph type="pic" sz="quarter" idx="19"/>
          </p:nvPr>
        </p:nvSpPr>
        <p:spPr bwMode="auto">
          <a:xfrm>
            <a:off x="6553175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</a:p>
        </p:txBody>
      </p:sp>
      <p:sp>
        <p:nvSpPr>
          <p:cNvPr id="24" name="Tijdelijke aanduiding voor afbeelding 24"/>
          <p:cNvSpPr>
            <a:spLocks noGrp="1" noChangeAspect="1"/>
          </p:cNvSpPr>
          <p:nvPr>
            <p:ph type="pic" sz="quarter" idx="28"/>
          </p:nvPr>
        </p:nvSpPr>
        <p:spPr bwMode="auto">
          <a:xfrm>
            <a:off x="4959012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</a:p>
        </p:txBody>
      </p:sp>
      <p:sp>
        <p:nvSpPr>
          <p:cNvPr id="25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364849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</a:p>
        </p:txBody>
      </p:sp>
      <p:sp>
        <p:nvSpPr>
          <p:cNvPr id="26" name="Tijdelijke aanduiding voor tekst 21"/>
          <p:cNvSpPr>
            <a:spLocks noGrp="1"/>
          </p:cNvSpPr>
          <p:nvPr>
            <p:ph type="body" sz="quarter" idx="20"/>
          </p:nvPr>
        </p:nvSpPr>
        <p:spPr>
          <a:xfrm>
            <a:off x="505856" y="1234871"/>
            <a:ext cx="8385731" cy="330620"/>
          </a:xfrm>
        </p:spPr>
        <p:txBody>
          <a:bodyPr/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600"/>
            </a:lvl1pPr>
            <a:lvl2pPr marL="696913" indent="0">
              <a:lnSpc>
                <a:spcPts val="2000"/>
              </a:lnSpc>
              <a:buNone/>
              <a:defRPr sz="1600"/>
            </a:lvl2pPr>
            <a:lvl3pPr marL="1560512" indent="0">
              <a:lnSpc>
                <a:spcPts val="2000"/>
              </a:lnSpc>
              <a:buNone/>
              <a:defRPr sz="1600"/>
            </a:lvl3pPr>
            <a:lvl4pPr marL="2332037" indent="0">
              <a:lnSpc>
                <a:spcPts val="2000"/>
              </a:lnSpc>
              <a:buNone/>
              <a:defRPr sz="1600"/>
            </a:lvl4pPr>
            <a:lvl5pPr marL="3052763" indent="0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27" name="Tijdelijke aanduiding voor tekst 21"/>
          <p:cNvSpPr>
            <a:spLocks noGrp="1"/>
          </p:cNvSpPr>
          <p:nvPr>
            <p:ph type="body" sz="quarter" idx="21"/>
          </p:nvPr>
        </p:nvSpPr>
        <p:spPr>
          <a:xfrm>
            <a:off x="505856" y="1648186"/>
            <a:ext cx="8385731" cy="330620"/>
          </a:xfrm>
        </p:spPr>
        <p:txBody>
          <a:bodyPr/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600"/>
            </a:lvl1pPr>
            <a:lvl2pPr marL="696913" indent="0">
              <a:lnSpc>
                <a:spcPts val="2000"/>
              </a:lnSpc>
              <a:buNone/>
              <a:defRPr sz="1600"/>
            </a:lvl2pPr>
            <a:lvl3pPr marL="1560512" indent="0">
              <a:lnSpc>
                <a:spcPts val="2000"/>
              </a:lnSpc>
              <a:buNone/>
              <a:defRPr sz="1600"/>
            </a:lvl3pPr>
            <a:lvl4pPr marL="2332037" indent="0">
              <a:lnSpc>
                <a:spcPts val="2000"/>
              </a:lnSpc>
              <a:buNone/>
              <a:defRPr sz="1600"/>
            </a:lvl4pPr>
            <a:lvl5pPr marL="3052763" indent="0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239833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 me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93200" y="1368000"/>
            <a:ext cx="8398800" cy="30924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om de stijl </a:t>
            </a:r>
            <a:r>
              <a:rPr lang="nl-NL"/>
              <a:t>te bewerken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03301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tekstk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93200" y="1368000"/>
            <a:ext cx="4104000" cy="30924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4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4786175" y="1368000"/>
            <a:ext cx="4104000" cy="30924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70493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kader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‹#›</a:t>
            </a:fld>
            <a:endParaRPr lang="nl-NL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93200" y="1368000"/>
            <a:ext cx="4104000" cy="30924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8401" y="1474788"/>
            <a:ext cx="4051491" cy="298608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295017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kader met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6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791075" y="1359936"/>
            <a:ext cx="4100513" cy="3100939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‹#›</a:t>
            </a:fld>
            <a:endParaRPr lang="nl-NL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93200" y="1368000"/>
            <a:ext cx="4104000" cy="30924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895406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kader met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1"/>
          </p:nvPr>
        </p:nvSpPr>
        <p:spPr>
          <a:xfrm>
            <a:off x="4791075" y="1471727"/>
            <a:ext cx="4100513" cy="2989148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‹#›</a:t>
            </a:fld>
            <a:endParaRPr lang="nl-NL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93200" y="1368000"/>
            <a:ext cx="4104000" cy="30924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628394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‹#›</a:t>
            </a:fld>
            <a:endParaRPr lang="nl-NL" dirty="0"/>
          </a:p>
        </p:txBody>
      </p:sp>
      <p:sp>
        <p:nvSpPr>
          <p:cNvPr id="5" name="Tijdelijke aanduiding voor SmartArt 7"/>
          <p:cNvSpPr>
            <a:spLocks noGrp="1"/>
          </p:cNvSpPr>
          <p:nvPr>
            <p:ph type="dgm" sz="quarter" idx="10"/>
          </p:nvPr>
        </p:nvSpPr>
        <p:spPr>
          <a:xfrm>
            <a:off x="493200" y="1368000"/>
            <a:ext cx="8398800" cy="3092400"/>
          </a:xfr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0759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035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meerder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om de stijl </a:t>
            </a:r>
            <a:r>
              <a:rPr lang="nl-NL"/>
              <a:t>te bewerken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‹#›</a:t>
            </a:fld>
            <a:endParaRPr lang="nl-NL" dirty="0"/>
          </a:p>
        </p:txBody>
      </p:sp>
      <p:sp>
        <p:nvSpPr>
          <p:cNvPr id="31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91504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</a:p>
        </p:txBody>
      </p:sp>
      <p:sp>
        <p:nvSpPr>
          <p:cNvPr id="32" name="Tijdelijke aanduiding voor afbeelding 24"/>
          <p:cNvSpPr>
            <a:spLocks noGrp="1" noChangeAspect="1"/>
          </p:cNvSpPr>
          <p:nvPr>
            <p:ph type="pic" sz="quarter" idx="19"/>
          </p:nvPr>
        </p:nvSpPr>
        <p:spPr bwMode="auto">
          <a:xfrm>
            <a:off x="6553175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</a:p>
        </p:txBody>
      </p:sp>
      <p:sp>
        <p:nvSpPr>
          <p:cNvPr id="33" name="Tijdelijke aanduiding voor afbeelding 24"/>
          <p:cNvSpPr>
            <a:spLocks noGrp="1" noChangeAspect="1"/>
          </p:cNvSpPr>
          <p:nvPr>
            <p:ph type="pic" sz="quarter" idx="28"/>
          </p:nvPr>
        </p:nvSpPr>
        <p:spPr bwMode="auto">
          <a:xfrm>
            <a:off x="4959012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</a:p>
        </p:txBody>
      </p:sp>
      <p:sp>
        <p:nvSpPr>
          <p:cNvPr id="34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364849" y="2120875"/>
            <a:ext cx="2340000" cy="23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</a:p>
        </p:txBody>
      </p:sp>
      <p:sp>
        <p:nvSpPr>
          <p:cNvPr id="35" name="Tijdelijke aanduiding voor tekst 21"/>
          <p:cNvSpPr>
            <a:spLocks noGrp="1"/>
          </p:cNvSpPr>
          <p:nvPr>
            <p:ph type="body" sz="quarter" idx="20"/>
          </p:nvPr>
        </p:nvSpPr>
        <p:spPr>
          <a:xfrm>
            <a:off x="505856" y="1234871"/>
            <a:ext cx="8385731" cy="330620"/>
          </a:xfrm>
        </p:spPr>
        <p:txBody>
          <a:bodyPr/>
          <a:lstStyle>
            <a:lvl1pPr marL="0" indent="0">
              <a:lnSpc>
                <a:spcPts val="2000"/>
              </a:lnSpc>
              <a:buNone/>
              <a:defRPr sz="1600"/>
            </a:lvl1pPr>
            <a:lvl2pPr marL="696913" indent="0">
              <a:lnSpc>
                <a:spcPts val="2000"/>
              </a:lnSpc>
              <a:buNone/>
              <a:defRPr sz="1600"/>
            </a:lvl2pPr>
            <a:lvl3pPr marL="1560512" indent="0">
              <a:lnSpc>
                <a:spcPts val="2000"/>
              </a:lnSpc>
              <a:buNone/>
              <a:defRPr sz="1600"/>
            </a:lvl3pPr>
            <a:lvl4pPr marL="2332037" indent="0">
              <a:lnSpc>
                <a:spcPts val="2000"/>
              </a:lnSpc>
              <a:buNone/>
              <a:defRPr sz="1600"/>
            </a:lvl4pPr>
            <a:lvl5pPr marL="3052763" indent="0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36" name="Tijdelijke aanduiding voor tekst 21"/>
          <p:cNvSpPr>
            <a:spLocks noGrp="1"/>
          </p:cNvSpPr>
          <p:nvPr>
            <p:ph type="body" sz="quarter" idx="21"/>
          </p:nvPr>
        </p:nvSpPr>
        <p:spPr>
          <a:xfrm>
            <a:off x="505856" y="1648186"/>
            <a:ext cx="8385731" cy="330620"/>
          </a:xfrm>
        </p:spPr>
        <p:txBody>
          <a:bodyPr/>
          <a:lstStyle>
            <a:lvl1pPr marL="0" indent="0">
              <a:lnSpc>
                <a:spcPts val="2000"/>
              </a:lnSpc>
              <a:buNone/>
              <a:defRPr sz="1600"/>
            </a:lvl1pPr>
            <a:lvl2pPr marL="696913" indent="0">
              <a:lnSpc>
                <a:spcPts val="2000"/>
              </a:lnSpc>
              <a:buNone/>
              <a:defRPr sz="1600"/>
            </a:lvl2pPr>
            <a:lvl3pPr marL="1560512" indent="0">
              <a:lnSpc>
                <a:spcPts val="2000"/>
              </a:lnSpc>
              <a:buNone/>
              <a:defRPr sz="1600"/>
            </a:lvl3pPr>
            <a:lvl4pPr marL="2332037" indent="0">
              <a:lnSpc>
                <a:spcPts val="2000"/>
              </a:lnSpc>
              <a:buNone/>
              <a:defRPr sz="1600"/>
            </a:lvl4pPr>
            <a:lvl5pPr marL="3052763" indent="0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37" name="Tijdelijke aanduiding voor afbeelding 24"/>
          <p:cNvSpPr>
            <a:spLocks noGrp="1"/>
          </p:cNvSpPr>
          <p:nvPr>
            <p:ph type="pic" sz="quarter" idx="16" hasCustomPrompt="1"/>
          </p:nvPr>
        </p:nvSpPr>
        <p:spPr>
          <a:xfrm>
            <a:off x="2293449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38" name="Tijdelijke aanduiding voor afbeelding 24"/>
          <p:cNvSpPr>
            <a:spLocks noGrp="1"/>
          </p:cNvSpPr>
          <p:nvPr>
            <p:ph type="pic" sz="quarter" idx="24" hasCustomPrompt="1"/>
          </p:nvPr>
        </p:nvSpPr>
        <p:spPr>
          <a:xfrm>
            <a:off x="3643126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39" name="Tijdelijke aanduiding voor afbeelding 24"/>
          <p:cNvSpPr>
            <a:spLocks noGrp="1"/>
          </p:cNvSpPr>
          <p:nvPr>
            <p:ph type="pic" sz="quarter" idx="25" hasCustomPrompt="1"/>
          </p:nvPr>
        </p:nvSpPr>
        <p:spPr>
          <a:xfrm>
            <a:off x="4992803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40" name="Tijdelijke aanduiding voor afbeelding 24"/>
          <p:cNvSpPr>
            <a:spLocks noGrp="1"/>
          </p:cNvSpPr>
          <p:nvPr>
            <p:ph type="pic" sz="quarter" idx="26" hasCustomPrompt="1"/>
          </p:nvPr>
        </p:nvSpPr>
        <p:spPr>
          <a:xfrm>
            <a:off x="6342480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864516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 vierkant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561600" y="168288"/>
            <a:ext cx="3816000" cy="987200"/>
          </a:xfrm>
        </p:spPr>
        <p:txBody>
          <a:bodyPr/>
          <a:lstStyle/>
          <a:p>
            <a:r>
              <a:rPr lang="nl-NL" dirty="0"/>
              <a:t>Klik om de stijl </a:t>
            </a:r>
            <a:r>
              <a:rPr lang="nl-NL"/>
              <a:t>te bewerken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‹#›</a:t>
            </a:fld>
            <a:endParaRPr lang="nl-NL" dirty="0"/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4607588" y="170100"/>
            <a:ext cx="4284000" cy="4284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9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504000" y="1368000"/>
            <a:ext cx="3874036" cy="3091979"/>
          </a:xfrm>
        </p:spPr>
        <p:txBody>
          <a:bodyPr lIns="90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10723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oto's met ond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‹#›</a:t>
            </a:fld>
            <a:endParaRPr lang="nl-NL" dirty="0"/>
          </a:p>
        </p:txBody>
      </p:sp>
      <p:sp>
        <p:nvSpPr>
          <p:cNvPr id="14" name="Titel 1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om de stijl </a:t>
            </a:r>
            <a:r>
              <a:rPr lang="nl-NL"/>
              <a:t>te bewerken</a:t>
            </a:r>
            <a:endParaRPr lang="nl-NL" dirty="0"/>
          </a:p>
        </p:txBody>
      </p:sp>
      <p:sp>
        <p:nvSpPr>
          <p:cNvPr id="1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615925" y="1473201"/>
            <a:ext cx="2556000" cy="1980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1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3476550" y="1473201"/>
            <a:ext cx="2556000" cy="1980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16" name="Tijdelijke aanduiding voor afbeelding 24"/>
          <p:cNvSpPr>
            <a:spLocks noGrp="1" noChangeAspect="1"/>
          </p:cNvSpPr>
          <p:nvPr>
            <p:ph type="pic" sz="quarter" idx="18"/>
          </p:nvPr>
        </p:nvSpPr>
        <p:spPr>
          <a:xfrm>
            <a:off x="6337175" y="1473201"/>
            <a:ext cx="2556000" cy="1980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17" name="Tijdelijke aanduiding voor tekst 21"/>
          <p:cNvSpPr>
            <a:spLocks noGrp="1"/>
          </p:cNvSpPr>
          <p:nvPr>
            <p:ph type="body" sz="quarter" idx="20"/>
          </p:nvPr>
        </p:nvSpPr>
        <p:spPr>
          <a:xfrm>
            <a:off x="505856" y="3507017"/>
            <a:ext cx="2673132" cy="955446"/>
          </a:xfrm>
        </p:spPr>
        <p:txBody>
          <a:bodyPr/>
          <a:lstStyle>
            <a:lvl1pPr marL="0" indent="0">
              <a:lnSpc>
                <a:spcPts val="2000"/>
              </a:lnSpc>
              <a:buNone/>
              <a:defRPr sz="1600"/>
            </a:lvl1pPr>
            <a:lvl2pPr marL="696913" indent="0">
              <a:lnSpc>
                <a:spcPts val="2000"/>
              </a:lnSpc>
              <a:buNone/>
              <a:defRPr sz="1600"/>
            </a:lvl2pPr>
            <a:lvl3pPr marL="1560512" indent="0">
              <a:lnSpc>
                <a:spcPts val="2000"/>
              </a:lnSpc>
              <a:buNone/>
              <a:defRPr sz="1600"/>
            </a:lvl3pPr>
            <a:lvl4pPr marL="2332037" indent="0">
              <a:lnSpc>
                <a:spcPts val="2000"/>
              </a:lnSpc>
              <a:buNone/>
              <a:defRPr sz="1600"/>
            </a:lvl4pPr>
            <a:lvl5pPr marL="3052763" indent="0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8" name="Tijdelijke aanduiding voor tekst 21"/>
          <p:cNvSpPr>
            <a:spLocks noGrp="1"/>
          </p:cNvSpPr>
          <p:nvPr>
            <p:ph type="body" sz="quarter" idx="26"/>
          </p:nvPr>
        </p:nvSpPr>
        <p:spPr>
          <a:xfrm>
            <a:off x="6215589" y="3507854"/>
            <a:ext cx="2673132" cy="955446"/>
          </a:xfrm>
        </p:spPr>
        <p:txBody>
          <a:bodyPr/>
          <a:lstStyle>
            <a:lvl1pPr marL="0" indent="0">
              <a:lnSpc>
                <a:spcPts val="2000"/>
              </a:lnSpc>
              <a:buNone/>
              <a:defRPr sz="1600"/>
            </a:lvl1pPr>
            <a:lvl2pPr marL="696913" indent="0">
              <a:lnSpc>
                <a:spcPts val="2000"/>
              </a:lnSpc>
              <a:buNone/>
              <a:defRPr sz="1600"/>
            </a:lvl2pPr>
            <a:lvl3pPr marL="1560512" indent="0">
              <a:lnSpc>
                <a:spcPts val="2000"/>
              </a:lnSpc>
              <a:buNone/>
              <a:defRPr sz="1600"/>
            </a:lvl3pPr>
            <a:lvl4pPr marL="2332037" indent="0">
              <a:lnSpc>
                <a:spcPts val="2000"/>
              </a:lnSpc>
              <a:buNone/>
              <a:defRPr sz="1600"/>
            </a:lvl4pPr>
            <a:lvl5pPr marL="3052763" indent="0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9" name="Tijdelijke aanduiding voor tekst 21"/>
          <p:cNvSpPr>
            <a:spLocks noGrp="1"/>
          </p:cNvSpPr>
          <p:nvPr>
            <p:ph type="body" sz="quarter" idx="27"/>
          </p:nvPr>
        </p:nvSpPr>
        <p:spPr>
          <a:xfrm>
            <a:off x="3364454" y="3507854"/>
            <a:ext cx="2673132" cy="955446"/>
          </a:xfrm>
        </p:spPr>
        <p:txBody>
          <a:bodyPr/>
          <a:lstStyle>
            <a:lvl1pPr marL="0" indent="0">
              <a:lnSpc>
                <a:spcPts val="2000"/>
              </a:lnSpc>
              <a:buNone/>
              <a:defRPr sz="1600"/>
            </a:lvl1pPr>
            <a:lvl2pPr marL="696913" indent="0">
              <a:lnSpc>
                <a:spcPts val="2000"/>
              </a:lnSpc>
              <a:buNone/>
              <a:defRPr sz="1600"/>
            </a:lvl2pPr>
            <a:lvl3pPr marL="1560512" indent="0">
              <a:lnSpc>
                <a:spcPts val="2000"/>
              </a:lnSpc>
              <a:buNone/>
              <a:defRPr sz="1600"/>
            </a:lvl3pPr>
            <a:lvl4pPr marL="2332037" indent="0">
              <a:lnSpc>
                <a:spcPts val="2000"/>
              </a:lnSpc>
              <a:buNone/>
              <a:defRPr sz="1600"/>
            </a:lvl4pPr>
            <a:lvl5pPr marL="3052763" indent="0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2791031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2 vierkante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om de stijl </a:t>
            </a:r>
            <a:r>
              <a:rPr lang="nl-NL"/>
              <a:t>te bewerken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‹#›</a:t>
            </a:fld>
            <a:endParaRPr lang="nl-NL" dirty="0"/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620713" y="1473201"/>
            <a:ext cx="4059604" cy="2987862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9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474463"/>
            <a:ext cx="4060800" cy="298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432627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grot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om de stijl </a:t>
            </a:r>
            <a:r>
              <a:rPr lang="nl-NL"/>
              <a:t>te bewerken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‹#›</a:t>
            </a:fld>
            <a:endParaRPr lang="nl-NL" dirty="0"/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618745" y="1107712"/>
            <a:ext cx="8274430" cy="334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178015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taande foto's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615950" y="166688"/>
            <a:ext cx="4032000" cy="42903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4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59588" y="166688"/>
            <a:ext cx="4032000" cy="428966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04470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gray">
          <a:xfrm>
            <a:off x="1" y="0"/>
            <a:ext cx="9143999" cy="51435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 hasCustomPrompt="1"/>
          </p:nvPr>
        </p:nvSpPr>
        <p:spPr bwMode="white">
          <a:xfrm>
            <a:off x="561600" y="172641"/>
            <a:ext cx="8330400" cy="576832"/>
          </a:xfrm>
          <a:noFill/>
          <a:ln w="0">
            <a:gradFill>
              <a:gsLst>
                <a:gs pos="0">
                  <a:schemeClr val="bg1"/>
                </a:gs>
                <a:gs pos="1000">
                  <a:schemeClr val="bg1">
                    <a:alpha val="0"/>
                  </a:schemeClr>
                </a:gs>
                <a:gs pos="9900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5400000" scaled="0"/>
            </a:gra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F25965E0-7062-474C-8671-DB3A3CE669B0}" type="slidenum">
              <a:rPr lang="nl-NL" smtClean="0"/>
              <a:pPr algn="r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6628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01582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93200" y="1368000"/>
            <a:ext cx="8398800" cy="3092400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om de stijl </a:t>
            </a:r>
            <a:r>
              <a:rPr lang="nl-NL"/>
              <a:t>te bewerken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613773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abel 4"/>
          <p:cNvSpPr>
            <a:spLocks noGrp="1"/>
          </p:cNvSpPr>
          <p:nvPr>
            <p:ph type="tbl" sz="quarter" idx="10"/>
          </p:nvPr>
        </p:nvSpPr>
        <p:spPr>
          <a:xfrm>
            <a:off x="615951" y="1473199"/>
            <a:ext cx="8275638" cy="2987676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om de stijl </a:t>
            </a:r>
            <a:r>
              <a:rPr lang="nl-NL"/>
              <a:t>te bewerken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93371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/tussenslide met rond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>
          <a:xfrm>
            <a:off x="561600" y="168288"/>
            <a:ext cx="3816000" cy="987200"/>
          </a:xfrm>
        </p:spPr>
        <p:txBody>
          <a:bodyPr/>
          <a:lstStyle/>
          <a:p>
            <a:r>
              <a:rPr lang="nl-NL" dirty="0"/>
              <a:t>Klik om de stijl </a:t>
            </a:r>
            <a:r>
              <a:rPr lang="nl-NL"/>
              <a:t>te bewerken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‹#›</a:t>
            </a:fld>
            <a:endParaRPr lang="nl-NL" dirty="0"/>
          </a:p>
        </p:txBody>
      </p:sp>
      <p:sp>
        <p:nvSpPr>
          <p:cNvPr id="6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4598375" y="168357"/>
            <a:ext cx="4294800" cy="4294105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9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504000" y="1368000"/>
            <a:ext cx="3874036" cy="3091979"/>
          </a:xfrm>
        </p:spPr>
        <p:txBody>
          <a:bodyPr lIns="90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2034507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lide met meerder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 hasCustomPrompt="1"/>
          </p:nvPr>
        </p:nvSpPr>
        <p:spPr>
          <a:xfrm>
            <a:off x="561600" y="168288"/>
            <a:ext cx="3816000" cy="987200"/>
          </a:xfrm>
        </p:spPr>
        <p:txBody>
          <a:bodyPr/>
          <a:lstStyle/>
          <a:p>
            <a:r>
              <a:rPr lang="nl-NL" dirty="0"/>
              <a:t>Klik om de stijl </a:t>
            </a:r>
            <a:r>
              <a:rPr lang="nl-NL"/>
              <a:t>te bewerken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‹#›</a:t>
            </a:fld>
            <a:endParaRPr lang="nl-NL" dirty="0"/>
          </a:p>
        </p:txBody>
      </p:sp>
      <p:sp>
        <p:nvSpPr>
          <p:cNvPr id="10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4598375" y="168357"/>
            <a:ext cx="4294800" cy="4294105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11" name="Tijdelijke aanduiding voor afbeelding 24"/>
          <p:cNvSpPr>
            <a:spLocks noGrp="1"/>
          </p:cNvSpPr>
          <p:nvPr>
            <p:ph type="pic" sz="quarter" idx="28" hasCustomPrompt="1"/>
          </p:nvPr>
        </p:nvSpPr>
        <p:spPr>
          <a:xfrm>
            <a:off x="2293449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6" name="Tijdelijke aanduiding voor afbeelding 24"/>
          <p:cNvSpPr>
            <a:spLocks noGrp="1"/>
          </p:cNvSpPr>
          <p:nvPr>
            <p:ph type="pic" sz="quarter" idx="24" hasCustomPrompt="1"/>
          </p:nvPr>
        </p:nvSpPr>
        <p:spPr>
          <a:xfrm>
            <a:off x="3643126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8" name="Tijdelijke aanduiding voor afbeelding 24"/>
          <p:cNvSpPr>
            <a:spLocks noGrp="1"/>
          </p:cNvSpPr>
          <p:nvPr>
            <p:ph type="pic" sz="quarter" idx="25" hasCustomPrompt="1"/>
          </p:nvPr>
        </p:nvSpPr>
        <p:spPr>
          <a:xfrm>
            <a:off x="4992803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9" name="Tijdelijke aanduiding voor afbeelding 24"/>
          <p:cNvSpPr>
            <a:spLocks noGrp="1"/>
          </p:cNvSpPr>
          <p:nvPr>
            <p:ph type="pic" sz="quarter" idx="26" hasCustomPrompt="1"/>
          </p:nvPr>
        </p:nvSpPr>
        <p:spPr>
          <a:xfrm>
            <a:off x="6342480" y="4594924"/>
            <a:ext cx="1116000" cy="45570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20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504000" y="1368000"/>
            <a:ext cx="3874036" cy="3091979"/>
          </a:xfrm>
        </p:spPr>
        <p:txBody>
          <a:bodyPr lIns="90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911264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>
          <a:blip r:embed="rId2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561600" y="168288"/>
            <a:ext cx="8330400" cy="576832"/>
          </a:xfrm>
          <a:prstGeom prst="rect">
            <a:avLst/>
          </a:prstGeom>
          <a:noFill/>
          <a:ln w="0">
            <a:gradFill>
              <a:gsLst>
                <a:gs pos="0">
                  <a:schemeClr val="tx1"/>
                </a:gs>
                <a:gs pos="1000">
                  <a:schemeClr val="tx1">
                    <a:alpha val="0"/>
                  </a:schemeClr>
                </a:gs>
                <a:gs pos="99000">
                  <a:srgbClr val="005172">
                    <a:alpha val="0"/>
                  </a:srgbClr>
                </a:gs>
                <a:gs pos="100000">
                  <a:schemeClr val="tx1"/>
                </a:gs>
              </a:gsLst>
              <a:lin ang="5400000" scaled="0"/>
            </a:gradFill>
          </a:ln>
        </p:spPr>
        <p:txBody>
          <a:bodyPr vert="horz" wrap="square" lIns="18000" tIns="18000" rIns="91440" bIns="1800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dirty="0"/>
              <a:t>Klik om de stijl te bewerken</a:t>
            </a:r>
          </a:p>
        </p:txBody>
      </p:sp>
      <p:sp>
        <p:nvSpPr>
          <p:cNvPr id="1028" name="Tijdelijke aanduiding voor tekst 23"/>
          <p:cNvSpPr>
            <a:spLocks noGrp="1"/>
          </p:cNvSpPr>
          <p:nvPr>
            <p:ph type="body" idx="1"/>
          </p:nvPr>
        </p:nvSpPr>
        <p:spPr bwMode="auto">
          <a:xfrm>
            <a:off x="496966" y="1368000"/>
            <a:ext cx="8394622" cy="30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4"/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>
          <a:xfrm>
            <a:off x="8463600" y="4773600"/>
            <a:ext cx="468000" cy="123188"/>
          </a:xfrm>
          <a:prstGeom prst="rect">
            <a:avLst/>
          </a:prstGeom>
          <a:noFill/>
        </p:spPr>
        <p:txBody>
          <a:bodyPr wrap="square" tIns="0" rIns="36000" bIns="0" rtlCol="0">
            <a:noAutofit/>
          </a:bodyPr>
          <a:lstStyle>
            <a:lvl1pPr>
              <a:lnSpc>
                <a:spcPts val="900"/>
              </a:lnSpc>
              <a:defRPr lang="nl-NL" sz="800" smtClean="0">
                <a:latin typeface="Verdana" pitchFamily="34" charset="0"/>
              </a:defRPr>
            </a:lvl1pPr>
          </a:lstStyle>
          <a:p>
            <a:pPr algn="r"/>
            <a:fld id="{F25965E0-7062-474C-8671-DB3A3CE669B0}" type="slidenum">
              <a:rPr lang="nl-NL" smtClean="0"/>
              <a:pPr algn="r"/>
              <a:t>‹#›</a:t>
            </a:fld>
            <a:endParaRPr lang="nl-N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EA7694-56F2-4125-BEBE-6B087ABCA79F}"/>
              </a:ext>
            </a:extLst>
          </p:cNvPr>
          <p:cNvPicPr>
            <a:picLocks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7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68" r:id="rId8"/>
    <p:sldLayoutId id="2147483664" r:id="rId9"/>
    <p:sldLayoutId id="2147483653" r:id="rId10"/>
    <p:sldLayoutId id="2147483655" r:id="rId11"/>
    <p:sldLayoutId id="2147483656" r:id="rId12"/>
    <p:sldLayoutId id="2147483657" r:id="rId13"/>
    <p:sldLayoutId id="2147483659" r:id="rId14"/>
    <p:sldLayoutId id="2147483660" r:id="rId15"/>
    <p:sldLayoutId id="2147483661" r:id="rId16"/>
    <p:sldLayoutId id="2147483663" r:id="rId17"/>
    <p:sldLayoutId id="2147483665" r:id="rId18"/>
    <p:sldLayoutId id="2147483654" r:id="rId19"/>
    <p:sldLayoutId id="2147483666" r:id="rId20"/>
  </p:sldLayoutIdLst>
  <p:hf hdr="0" ftr="0" dt="0"/>
  <p:txStyles>
    <p:titleStyle>
      <a:lvl1pPr algn="l" rtl="0" fontAlgn="base">
        <a:lnSpc>
          <a:spcPts val="3200"/>
        </a:lnSpc>
        <a:spcBef>
          <a:spcPct val="0"/>
        </a:spcBef>
        <a:spcAft>
          <a:spcPct val="0"/>
        </a:spcAft>
        <a:defRPr sz="2600" kern="1200">
          <a:solidFill>
            <a:schemeClr val="bg2"/>
          </a:solidFill>
          <a:latin typeface="Verdana" pitchFamily="34" charset="0"/>
          <a:ea typeface="+mj-ea"/>
          <a:cs typeface="+mj-cs"/>
        </a:defRPr>
      </a:lvl1pPr>
      <a:lvl2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252413" indent="-252413" algn="l" rtl="0" fontAlgn="base">
        <a:lnSpc>
          <a:spcPts val="2400"/>
        </a:lnSpc>
        <a:spcBef>
          <a:spcPts val="1100"/>
        </a:spcBef>
        <a:spcAft>
          <a:spcPct val="0"/>
        </a:spcAft>
        <a:buClr>
          <a:schemeClr val="bg2"/>
        </a:buClr>
        <a:buSzPct val="140000"/>
        <a:buFont typeface="Wingdings" pitchFamily="2" charset="2"/>
        <a:buChar char="§"/>
        <a:defRPr sz="1800" kern="1200">
          <a:solidFill>
            <a:schemeClr val="bg2"/>
          </a:solidFill>
          <a:latin typeface="Verdana" pitchFamily="34" charset="0"/>
          <a:ea typeface="+mn-ea"/>
          <a:cs typeface="+mn-cs"/>
        </a:defRPr>
      </a:lvl1pPr>
      <a:lvl2pPr marL="982663" indent="-285750" algn="l" rtl="0" fontAlgn="base">
        <a:lnSpc>
          <a:spcPts val="2400"/>
        </a:lnSpc>
        <a:spcBef>
          <a:spcPts val="900"/>
        </a:spcBef>
        <a:spcAft>
          <a:spcPct val="0"/>
        </a:spcAft>
        <a:buClr>
          <a:schemeClr val="bg2"/>
        </a:buClr>
        <a:buSzPct val="115000"/>
        <a:buFont typeface="Verdana" pitchFamily="34" charset="0"/>
        <a:buChar char="●"/>
        <a:defRPr sz="1800" kern="1200">
          <a:solidFill>
            <a:schemeClr val="bg2"/>
          </a:solidFill>
          <a:latin typeface="Verdana" pitchFamily="34" charset="0"/>
          <a:ea typeface="+mn-ea"/>
          <a:cs typeface="+mn-cs"/>
        </a:defRPr>
      </a:lvl2pPr>
      <a:lvl3pPr marL="1879600" indent="-319088" algn="l" rtl="0" fontAlgn="base">
        <a:lnSpc>
          <a:spcPts val="2400"/>
        </a:lnSpc>
        <a:spcBef>
          <a:spcPts val="900"/>
        </a:spcBef>
        <a:spcAft>
          <a:spcPct val="0"/>
        </a:spcAft>
        <a:buSzPct val="115000"/>
        <a:buFont typeface="Verdana" pitchFamily="34" charset="0"/>
        <a:buChar char="●"/>
        <a:defRPr sz="1800" kern="1200">
          <a:solidFill>
            <a:schemeClr val="bg2"/>
          </a:solidFill>
          <a:latin typeface="Verdana" pitchFamily="34" charset="0"/>
          <a:ea typeface="+mn-ea"/>
          <a:cs typeface="+mn-cs"/>
        </a:defRPr>
      </a:lvl3pPr>
      <a:lvl4pPr marL="2692400" indent="-360363" algn="l" rtl="0" fontAlgn="base">
        <a:lnSpc>
          <a:spcPts val="2400"/>
        </a:lnSpc>
        <a:spcBef>
          <a:spcPts val="900"/>
        </a:spcBef>
        <a:spcAft>
          <a:spcPct val="0"/>
        </a:spcAft>
        <a:buSzPct val="115000"/>
        <a:buFont typeface="Verdana" pitchFamily="34" charset="0"/>
        <a:buChar char="●"/>
        <a:defRPr sz="1800" kern="1200" baseline="0">
          <a:solidFill>
            <a:schemeClr val="bg2"/>
          </a:solidFill>
          <a:latin typeface="Verdana" pitchFamily="34" charset="0"/>
          <a:ea typeface="+mn-ea"/>
          <a:cs typeface="+mn-cs"/>
        </a:defRPr>
      </a:lvl4pPr>
      <a:lvl5pPr marL="3405188" indent="-352425" algn="l" rtl="0" fontAlgn="base">
        <a:lnSpc>
          <a:spcPts val="2400"/>
        </a:lnSpc>
        <a:spcBef>
          <a:spcPts val="900"/>
        </a:spcBef>
        <a:spcAft>
          <a:spcPct val="0"/>
        </a:spcAft>
        <a:buSzPct val="115000"/>
        <a:buFont typeface="Verdana" pitchFamily="34" charset="0"/>
        <a:buChar char="●"/>
        <a:defRPr sz="1800" kern="1200">
          <a:solidFill>
            <a:schemeClr val="bg2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hWCtT6HmPY?feature=oembed" TargetMode="Externa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hyperlink" Target="http://195.93.238.49/wiki/gofresh/wiki/index.php/Speciaal:ZoekopdrachtUitvoeren/GO-FRESH_calculator?Go_Fresh_calculator%5bpagename%5d=LC%2000147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groenkennisnet.nl/nl/groenkennisnet/dossier/Dossier-klimaatadaptatie-open-teelten.htm" TargetMode="Externa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Klimaatrisico’s en adaptatie in de open teelten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nl-NL" dirty="0"/>
              <a:t>Kennisavond Schouwen-Duiveland - Broedplaats zoet water / IBP</a:t>
            </a:r>
            <a:endParaRPr lang="en-US" dirty="0"/>
          </a:p>
          <a:p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13 april 2021, online </a:t>
            </a:r>
            <a:br>
              <a:rPr lang="nl-NL" dirty="0"/>
            </a:br>
            <a:br>
              <a:rPr lang="nl-NL" dirty="0"/>
            </a:br>
            <a:r>
              <a:rPr lang="nl-NL" dirty="0"/>
              <a:t>Daan Verstand, </a:t>
            </a:r>
            <a:r>
              <a:rPr lang="nl-NL" i="1" dirty="0"/>
              <a:t>WUR Plant Sciences</a:t>
            </a:r>
            <a:br>
              <a:rPr lang="nl-NL" i="1" dirty="0"/>
            </a:br>
            <a:r>
              <a:rPr lang="nl-NL" i="1" dirty="0"/>
              <a:t>onderzoeker klimaat en landbouw</a:t>
            </a:r>
          </a:p>
        </p:txBody>
      </p:sp>
      <p:pic>
        <p:nvPicPr>
          <p:cNvPr id="12" name="Picture Placeholder 7">
            <a:extLst>
              <a:ext uri="{FF2B5EF4-FFF2-40B4-BE49-F238E27FC236}">
                <a16:creationId xmlns:a16="http://schemas.microsoft.com/office/drawing/2014/main" id="{FE804933-1094-4170-8CBA-3D13734034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69"/>
          <a:stretch/>
        </p:blipFill>
        <p:spPr>
          <a:xfrm>
            <a:off x="5346975" y="1813496"/>
            <a:ext cx="3544612" cy="3028207"/>
          </a:xfrm>
        </p:spPr>
      </p:pic>
    </p:spTree>
    <p:extLst>
      <p:ext uri="{BB962C8B-B14F-4D97-AF65-F5344CB8AC3E}">
        <p14:creationId xmlns:p14="http://schemas.microsoft.com/office/powerpoint/2010/main" val="1983885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Klimaatstresstest </a:t>
            </a:r>
          </a:p>
          <a:p>
            <a:pPr lvl="1"/>
            <a:r>
              <a:rPr lang="nl-NL" u="sng" dirty="0"/>
              <a:t>Klimaatrisico’s</a:t>
            </a:r>
            <a:r>
              <a:rPr lang="nl-NL" dirty="0"/>
              <a:t> gewas en bedrijfsniveau</a:t>
            </a:r>
          </a:p>
          <a:p>
            <a:r>
              <a:rPr lang="nl-NL" dirty="0"/>
              <a:t>Water vasthouden Limburg: </a:t>
            </a:r>
            <a:r>
              <a:rPr lang="nl-NL" u="sng" dirty="0"/>
              <a:t>Proces</a:t>
            </a:r>
            <a:r>
              <a:rPr lang="nl-NL" dirty="0"/>
              <a:t> en uitkomsten</a:t>
            </a:r>
          </a:p>
          <a:p>
            <a:r>
              <a:rPr lang="nl-NL" dirty="0"/>
              <a:t>Voorbeelden van </a:t>
            </a:r>
            <a:r>
              <a:rPr lang="nl-NL" u="sng" dirty="0"/>
              <a:t>klimaatadaptatie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Deze presentatie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67016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4BE344-78D7-40C6-BC69-2E4271CDE3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3200" y="1073727"/>
            <a:ext cx="8398800" cy="3386673"/>
          </a:xfrm>
        </p:spPr>
        <p:txBody>
          <a:bodyPr/>
          <a:lstStyle/>
          <a:p>
            <a:r>
              <a:rPr lang="nl-NL" dirty="0"/>
              <a:t>Risico’s en kwetsbaarheden op gewas en bedrijfsniveau</a:t>
            </a:r>
          </a:p>
          <a:p>
            <a:pPr lvl="1"/>
            <a:r>
              <a:rPr lang="nl-NL" sz="1600" dirty="0"/>
              <a:t>Opmaat naar aanpassingen</a:t>
            </a:r>
          </a:p>
          <a:p>
            <a:r>
              <a:rPr lang="nl-NL" dirty="0"/>
              <a:t>Klimaatveranderingen -&gt; klimaatfactoren -&gt; frequentie -&gt; schade</a:t>
            </a:r>
          </a:p>
          <a:p>
            <a:endParaRPr lang="nl-NL" dirty="0"/>
          </a:p>
          <a:p>
            <a:r>
              <a:rPr lang="nl-NL" dirty="0"/>
              <a:t>Het representatieve bedrijf Zeeland: </a:t>
            </a:r>
          </a:p>
          <a:p>
            <a:pPr lvl="1"/>
            <a:r>
              <a:rPr lang="nl-NL" sz="1600" dirty="0"/>
              <a:t>Consumptie aardappel (25%), wintertarwe (42.5%), </a:t>
            </a:r>
            <a:r>
              <a:rPr lang="nl-NL" sz="1600" dirty="0" err="1"/>
              <a:t>zaaiui</a:t>
            </a:r>
            <a:r>
              <a:rPr lang="nl-NL" sz="1600" dirty="0"/>
              <a:t> (12.5%), suikerbieten (20%). </a:t>
            </a:r>
          </a:p>
          <a:p>
            <a:r>
              <a:rPr lang="nl-NL" dirty="0"/>
              <a:t>Schades zonder extra maatregelen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7F79CA-0C5B-4A51-99E3-DE225B636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Klimaatstresstest Open Teelten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D6D9DC-0FE2-4B99-B9C7-874A46EFD4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46744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EFA1844-28EA-45C0-88D3-E46D22013F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Frequenties per 30 jaar periode (=‘klimaat’)</a:t>
            </a:r>
          </a:p>
          <a:p>
            <a:r>
              <a:rPr lang="nl-NL" dirty="0"/>
              <a:t>Weerstation Vlissingen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5B36AD-7B2B-4824-9EBE-1ABCB72F2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Gewassen en klimaatfactoren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033CDE-86E4-4CAF-9A66-3618B5898B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4</a:t>
            </a:fld>
            <a:endParaRPr lang="nl-NL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1957BDC-85A5-4ED1-8794-AE394F4E7C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234664"/>
              </p:ext>
            </p:extLst>
          </p:nvPr>
        </p:nvGraphicFramePr>
        <p:xfrm>
          <a:off x="169558" y="929515"/>
          <a:ext cx="8481240" cy="2377491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1126347">
                  <a:extLst>
                    <a:ext uri="{9D8B030D-6E8A-4147-A177-3AD203B41FA5}">
                      <a16:colId xmlns:a16="http://schemas.microsoft.com/office/drawing/2014/main" val="3460881619"/>
                    </a:ext>
                  </a:extLst>
                </a:gridCol>
                <a:gridCol w="993962">
                  <a:extLst>
                    <a:ext uri="{9D8B030D-6E8A-4147-A177-3AD203B41FA5}">
                      <a16:colId xmlns:a16="http://schemas.microsoft.com/office/drawing/2014/main" val="3417295631"/>
                    </a:ext>
                  </a:extLst>
                </a:gridCol>
                <a:gridCol w="1290525">
                  <a:extLst>
                    <a:ext uri="{9D8B030D-6E8A-4147-A177-3AD203B41FA5}">
                      <a16:colId xmlns:a16="http://schemas.microsoft.com/office/drawing/2014/main" val="2913741425"/>
                    </a:ext>
                  </a:extLst>
                </a:gridCol>
                <a:gridCol w="829786">
                  <a:extLst>
                    <a:ext uri="{9D8B030D-6E8A-4147-A177-3AD203B41FA5}">
                      <a16:colId xmlns:a16="http://schemas.microsoft.com/office/drawing/2014/main" val="578737241"/>
                    </a:ext>
                  </a:extLst>
                </a:gridCol>
                <a:gridCol w="798457">
                  <a:extLst>
                    <a:ext uri="{9D8B030D-6E8A-4147-A177-3AD203B41FA5}">
                      <a16:colId xmlns:a16="http://schemas.microsoft.com/office/drawing/2014/main" val="3993348725"/>
                    </a:ext>
                  </a:extLst>
                </a:gridCol>
                <a:gridCol w="1050251">
                  <a:extLst>
                    <a:ext uri="{9D8B030D-6E8A-4147-A177-3AD203B41FA5}">
                      <a16:colId xmlns:a16="http://schemas.microsoft.com/office/drawing/2014/main" val="2125714437"/>
                    </a:ext>
                  </a:extLst>
                </a:gridCol>
                <a:gridCol w="1148933">
                  <a:extLst>
                    <a:ext uri="{9D8B030D-6E8A-4147-A177-3AD203B41FA5}">
                      <a16:colId xmlns:a16="http://schemas.microsoft.com/office/drawing/2014/main" val="4203431006"/>
                    </a:ext>
                  </a:extLst>
                </a:gridCol>
                <a:gridCol w="1242979">
                  <a:extLst>
                    <a:ext uri="{9D8B030D-6E8A-4147-A177-3AD203B41FA5}">
                      <a16:colId xmlns:a16="http://schemas.microsoft.com/office/drawing/2014/main" val="3056984958"/>
                    </a:ext>
                  </a:extLst>
                </a:gridCol>
              </a:tblGrid>
              <a:tr h="1129630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Gewas</a:t>
                      </a:r>
                      <a:endParaRPr lang="en-US" sz="12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Klimaat</a:t>
                      </a:r>
                      <a:endParaRPr lang="en-US" sz="12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factor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Impact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Schade </a:t>
                      </a:r>
                      <a:r>
                        <a:rPr lang="en-US" sz="1200" dirty="0" err="1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laag</a:t>
                      </a:r>
                      <a:endParaRPr lang="en-US" sz="12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Schade </a:t>
                      </a:r>
                      <a:r>
                        <a:rPr lang="en-US" sz="1200" dirty="0" err="1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Hoog</a:t>
                      </a:r>
                      <a:endParaRPr lang="en-US" sz="12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Frequentie</a:t>
                      </a:r>
                      <a:r>
                        <a:rPr lang="en-US" sz="12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heden</a:t>
                      </a:r>
                      <a:endParaRPr lang="en-US" sz="12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Frequentie</a:t>
                      </a:r>
                      <a:r>
                        <a:rPr lang="en-US" sz="12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verandering</a:t>
                      </a:r>
                      <a:r>
                        <a:rPr lang="en-US" sz="12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GL2050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Frequentie</a:t>
                      </a:r>
                      <a:r>
                        <a:rPr lang="en-US" sz="12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verandering</a:t>
                      </a:r>
                      <a:r>
                        <a:rPr lang="en-US" sz="12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WH2050</a:t>
                      </a:r>
                    </a:p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4247113"/>
                  </a:ext>
                </a:extLst>
              </a:tr>
              <a:tr h="816827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chemeClr val="accent6"/>
                          </a:solidFill>
                          <a:effectLst/>
                        </a:rPr>
                        <a:t>Consumptie</a:t>
                      </a:r>
                      <a:r>
                        <a:rPr lang="en-US" sz="1200" dirty="0">
                          <a:solidFill>
                            <a:schemeClr val="accent6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accent6"/>
                          </a:solidFill>
                          <a:effectLst/>
                        </a:rPr>
                        <a:t>Aardappel</a:t>
                      </a:r>
                      <a:endParaRPr lang="en-US" sz="1200" dirty="0">
                        <a:solidFill>
                          <a:schemeClr val="accent6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50">
                          <a:solidFill>
                            <a:schemeClr val="accent6"/>
                          </a:solidFill>
                          <a:effectLst/>
                        </a:rPr>
                        <a:t>Hittegolf</a:t>
                      </a:r>
                      <a:endParaRPr lang="en-US" sz="1200">
                        <a:solidFill>
                          <a:schemeClr val="accent6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50" dirty="0">
                          <a:solidFill>
                            <a:schemeClr val="accent6"/>
                          </a:solidFill>
                          <a:effectLst/>
                        </a:rPr>
                        <a:t>Doorwas en opbrengstderving</a:t>
                      </a:r>
                      <a:endParaRPr lang="en-US" sz="1200" dirty="0">
                        <a:solidFill>
                          <a:schemeClr val="accent6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50" dirty="0">
                          <a:solidFill>
                            <a:schemeClr val="accent6"/>
                          </a:solidFill>
                          <a:effectLst/>
                        </a:rPr>
                        <a:t>25%</a:t>
                      </a:r>
                      <a:endParaRPr lang="en-US" sz="1200" dirty="0">
                        <a:solidFill>
                          <a:schemeClr val="accent6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50" dirty="0">
                          <a:solidFill>
                            <a:schemeClr val="accent6"/>
                          </a:solidFill>
                          <a:effectLst/>
                        </a:rPr>
                        <a:t>75%</a:t>
                      </a:r>
                      <a:endParaRPr lang="en-US" sz="1200" dirty="0">
                        <a:solidFill>
                          <a:schemeClr val="accent6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50" dirty="0">
                          <a:solidFill>
                            <a:schemeClr val="accent6"/>
                          </a:solidFill>
                          <a:effectLst/>
                        </a:rPr>
                        <a:t>1</a:t>
                      </a:r>
                      <a:endParaRPr lang="en-US" sz="1200" dirty="0">
                        <a:solidFill>
                          <a:schemeClr val="accent6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50" dirty="0">
                          <a:solidFill>
                            <a:schemeClr val="accent6"/>
                          </a:solidFill>
                          <a:effectLst/>
                        </a:rPr>
                        <a:t>+7</a:t>
                      </a:r>
                      <a:endParaRPr lang="en-US" sz="1200" dirty="0">
                        <a:solidFill>
                          <a:schemeClr val="accent6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50" dirty="0">
                          <a:solidFill>
                            <a:schemeClr val="accent6"/>
                          </a:solidFill>
                          <a:effectLst/>
                        </a:rPr>
                        <a:t>+21</a:t>
                      </a:r>
                      <a:endParaRPr lang="en-US" sz="1200" dirty="0">
                        <a:solidFill>
                          <a:schemeClr val="accent6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24178687"/>
                  </a:ext>
                </a:extLst>
              </a:tr>
              <a:tr h="431034"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chemeClr val="accent6"/>
                          </a:solidFill>
                          <a:effectLst/>
                        </a:rPr>
                        <a:t>Zaaui</a:t>
                      </a:r>
                      <a:endParaRPr lang="en-US" sz="1200" dirty="0">
                        <a:solidFill>
                          <a:schemeClr val="accent6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50" dirty="0">
                          <a:solidFill>
                            <a:schemeClr val="accent6"/>
                          </a:solidFill>
                          <a:effectLst/>
                        </a:rPr>
                        <a:t>Droge periode</a:t>
                      </a:r>
                      <a:endParaRPr lang="en-US" sz="1200" dirty="0">
                        <a:solidFill>
                          <a:schemeClr val="accent6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50" dirty="0">
                          <a:solidFill>
                            <a:schemeClr val="accent6"/>
                          </a:solidFill>
                          <a:effectLst/>
                        </a:rPr>
                        <a:t>Droogteschade</a:t>
                      </a:r>
                      <a:endParaRPr lang="en-US" sz="1200" dirty="0">
                        <a:solidFill>
                          <a:schemeClr val="accent6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50" dirty="0">
                          <a:solidFill>
                            <a:schemeClr val="accent6"/>
                          </a:solidFill>
                          <a:effectLst/>
                        </a:rPr>
                        <a:t>30%</a:t>
                      </a:r>
                      <a:endParaRPr lang="en-US" sz="1200" dirty="0">
                        <a:solidFill>
                          <a:schemeClr val="accent6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50">
                          <a:solidFill>
                            <a:schemeClr val="accent6"/>
                          </a:solidFill>
                          <a:effectLst/>
                        </a:rPr>
                        <a:t>40%</a:t>
                      </a:r>
                      <a:endParaRPr lang="en-US" sz="1200">
                        <a:solidFill>
                          <a:schemeClr val="accent6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50">
                          <a:solidFill>
                            <a:schemeClr val="accent6"/>
                          </a:solidFill>
                          <a:effectLst/>
                        </a:rPr>
                        <a:t>5</a:t>
                      </a:r>
                      <a:endParaRPr lang="en-US" sz="1200">
                        <a:solidFill>
                          <a:schemeClr val="accent6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50" dirty="0">
                          <a:solidFill>
                            <a:schemeClr val="accent6"/>
                          </a:solidFill>
                          <a:effectLst/>
                        </a:rPr>
                        <a:t>+1</a:t>
                      </a:r>
                      <a:endParaRPr lang="en-US" sz="1200" dirty="0">
                        <a:solidFill>
                          <a:schemeClr val="accent6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6195" marR="3619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1050" dirty="0">
                          <a:solidFill>
                            <a:schemeClr val="accent6"/>
                          </a:solidFill>
                          <a:effectLst/>
                        </a:rPr>
                        <a:t>+6</a:t>
                      </a:r>
                      <a:endParaRPr lang="en-US" sz="1200" dirty="0">
                        <a:solidFill>
                          <a:schemeClr val="accent6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4366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2227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00AA03-8935-4F2B-81C6-5E3B3A6A6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Stresstest uitkomst akkerbouwbedrijf Zeeland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FDD9EF-A4BF-41CB-A854-F9A62E5AE1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5</a:t>
            </a:fld>
            <a:endParaRPr lang="nl-NL" dirty="0"/>
          </a:p>
        </p:txBody>
      </p:sp>
      <p:graphicFrame>
        <p:nvGraphicFramePr>
          <p:cNvPr id="6" name="Grafiek 22">
            <a:extLst>
              <a:ext uri="{FF2B5EF4-FFF2-40B4-BE49-F238E27FC236}">
                <a16:creationId xmlns:a16="http://schemas.microsoft.com/office/drawing/2014/main" id="{4636352C-B01D-6242-BBD5-DED7D4EF12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1231190"/>
              </p:ext>
            </p:extLst>
          </p:nvPr>
        </p:nvGraphicFramePr>
        <p:xfrm>
          <a:off x="432769" y="693719"/>
          <a:ext cx="8030831" cy="4213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29121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03BC4C9-0B2E-4DC6-8F54-87B9E2A194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Bodem in topconditie houden/brengen</a:t>
            </a:r>
          </a:p>
          <a:p>
            <a:pPr lvl="1"/>
            <a:r>
              <a:rPr lang="nl-NL" sz="1600" dirty="0"/>
              <a:t>Minimale verdichting, water vasthouden</a:t>
            </a:r>
          </a:p>
          <a:p>
            <a:r>
              <a:rPr lang="nl-NL" dirty="0"/>
              <a:t>Teeltmethoden aanpassen; van het land </a:t>
            </a:r>
            <a:br>
              <a:rPr lang="nl-NL" dirty="0"/>
            </a:br>
            <a:r>
              <a:rPr lang="nl-NL" dirty="0"/>
              <a:t>voor droogte en hitte (rassen en gewassen?)</a:t>
            </a:r>
          </a:p>
          <a:p>
            <a:r>
              <a:rPr lang="nl-NL" dirty="0"/>
              <a:t>Verzekeringen *</a:t>
            </a:r>
          </a:p>
          <a:p>
            <a:r>
              <a:rPr lang="nl-NL" dirty="0"/>
              <a:t>Efficiënt watergebruik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0E19A5-4BBB-469C-BB7D-834EC74BD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Mogelijke aanpassingen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840222-8EFB-4F11-8F3A-04ED9AF88F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6</a:t>
            </a:fld>
            <a:endParaRPr lang="nl-NL" dirty="0"/>
          </a:p>
        </p:txBody>
      </p:sp>
      <p:pic>
        <p:nvPicPr>
          <p:cNvPr id="5" name="Picture 4" descr="A picture containing outdoor, grass, bicycle, building&#10;&#10;Description automatically generated">
            <a:extLst>
              <a:ext uri="{FF2B5EF4-FFF2-40B4-BE49-F238E27FC236}">
                <a16:creationId xmlns:a16="http://schemas.microsoft.com/office/drawing/2014/main" id="{60DF1612-ABDA-4626-A55B-F778B776CA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92506" y="1511502"/>
            <a:ext cx="3587536" cy="26906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E21E45-04EB-485D-9CDF-8480BC7E24D5}"/>
              </a:ext>
            </a:extLst>
          </p:cNvPr>
          <p:cNvSpPr txBox="1"/>
          <p:nvPr/>
        </p:nvSpPr>
        <p:spPr>
          <a:xfrm>
            <a:off x="5808518" y="4641699"/>
            <a:ext cx="2989439" cy="302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nl-NL" sz="1000" dirty="0">
                <a:latin typeface="Verdana" pitchFamily="34" charset="0"/>
              </a:rPr>
              <a:t>Druppelirrigatie in lelie. Eigen foto, Houben</a:t>
            </a:r>
          </a:p>
        </p:txBody>
      </p:sp>
    </p:spTree>
    <p:extLst>
      <p:ext uri="{BB962C8B-B14F-4D97-AF65-F5344CB8AC3E}">
        <p14:creationId xmlns:p14="http://schemas.microsoft.com/office/powerpoint/2010/main" val="4058719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8C0928-D36C-405D-B088-87AE65F439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3200" y="1170709"/>
            <a:ext cx="8398800" cy="3289691"/>
          </a:xfrm>
        </p:spPr>
        <p:txBody>
          <a:bodyPr/>
          <a:lstStyle/>
          <a:p>
            <a:r>
              <a:rPr lang="nl-NL" dirty="0"/>
              <a:t>Focus op piekbuien (‘natter)’ en droogte (‘droger’)</a:t>
            </a:r>
          </a:p>
          <a:p>
            <a:r>
              <a:rPr lang="nl-NL" dirty="0"/>
              <a:t>Waterschap, provincie, LLTB</a:t>
            </a:r>
          </a:p>
          <a:p>
            <a:r>
              <a:rPr lang="nl-NL" dirty="0"/>
              <a:t>Overstromingen in dorpen, vanaf akkers</a:t>
            </a:r>
          </a:p>
          <a:p>
            <a:pPr lvl="1"/>
            <a:r>
              <a:rPr lang="nl-NL" sz="1600" dirty="0"/>
              <a:t>Erosie bodem</a:t>
            </a:r>
          </a:p>
          <a:p>
            <a:r>
              <a:rPr lang="nl-NL" dirty="0"/>
              <a:t>Met akkerbouwers, veehouders en fruittelers in gesprek</a:t>
            </a:r>
          </a:p>
          <a:p>
            <a:r>
              <a:rPr lang="nl-NL" dirty="0"/>
              <a:t>Win-win zoeken: 10 mm vasthouden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348B24-FA38-4DCB-AC94-919716A30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Limburg Water – proces en uitkomsten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EAF97D-95F8-4BE3-97A7-8355DB074C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31967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3A9BEFC-3491-4BA7-A92B-CE82FA783F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4000" y="1052945"/>
            <a:ext cx="8638000" cy="3407455"/>
          </a:xfrm>
        </p:spPr>
        <p:txBody>
          <a:bodyPr/>
          <a:lstStyle/>
          <a:p>
            <a:r>
              <a:rPr lang="nl-NL" dirty="0"/>
              <a:t>Maatregelenkist voor landbouw; hoe meer water vast te houden?</a:t>
            </a:r>
          </a:p>
          <a:p>
            <a:pPr lvl="1"/>
            <a:r>
              <a:rPr lang="nl-NL" sz="1600" dirty="0"/>
              <a:t>Perceel, bedrijf, gebiedsinrichting</a:t>
            </a:r>
          </a:p>
          <a:p>
            <a:r>
              <a:rPr lang="nl-NL" dirty="0"/>
              <a:t>Werkwijze:</a:t>
            </a:r>
          </a:p>
          <a:p>
            <a:pPr lvl="1"/>
            <a:r>
              <a:rPr lang="nl-NL" sz="1600" dirty="0"/>
              <a:t>Inventarisatie Expertworkshop– effectieve maatregelen</a:t>
            </a:r>
          </a:p>
          <a:p>
            <a:pPr lvl="1"/>
            <a:r>
              <a:rPr lang="nl-NL" sz="1600" dirty="0"/>
              <a:t>Werksessie met boeren en adviseurs– haalbaarheid en kosten</a:t>
            </a:r>
          </a:p>
          <a:p>
            <a:pPr lvl="1"/>
            <a:r>
              <a:rPr lang="nl-NL" sz="1600" dirty="0"/>
              <a:t>Factsheets’ uitwerken  - uniforme uitwerking</a:t>
            </a:r>
          </a:p>
          <a:p>
            <a:pPr lvl="1"/>
            <a:endParaRPr lang="nl-NL" dirty="0"/>
          </a:p>
          <a:p>
            <a:r>
              <a:rPr lang="nl-NL" dirty="0"/>
              <a:t>Uitkomst: Factsheets, satelliet bedrijvennetwerk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71340CA-7469-4FCD-AA49-181A9C25A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Onze taak destijds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F23A4-9FDF-4542-9154-0377043FC9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75345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56E026-D090-415C-9706-8FA65A2D7D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9473E6-5475-4185-97FE-A2A1A5E09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A5270E-40CC-448F-BC19-1550FC0B04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9</a:t>
            </a:fld>
            <a:endParaRPr lang="nl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B010AF-A84B-4F44-84EC-A6F44F8FE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17" y="-25643"/>
            <a:ext cx="4993909" cy="41359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C1344A-7ABE-4F0C-A58F-8C05500F8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4338" y="1942576"/>
            <a:ext cx="5595645" cy="320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81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3F02798-96BA-4480-ADB2-789550F82D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D0159DB-5348-40AD-BF28-99F264784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C473E8-6D2D-4621-9B08-E4932B416A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10</a:t>
            </a:fld>
            <a:endParaRPr lang="nl-NL" dirty="0"/>
          </a:p>
        </p:txBody>
      </p:sp>
      <p:pic>
        <p:nvPicPr>
          <p:cNvPr id="5" name="Online Media 4" title="Slim omgaan met water: aardappels poten met Bert Merx">
            <a:hlinkClick r:id="" action="ppaction://media"/>
            <a:extLst>
              <a:ext uri="{FF2B5EF4-FFF2-40B4-BE49-F238E27FC236}">
                <a16:creationId xmlns:a16="http://schemas.microsoft.com/office/drawing/2014/main" id="{73D016F0-79C7-454B-9A75-84A732BAE39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73503" y="108576"/>
            <a:ext cx="8613515" cy="486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37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F31DCE-F1F9-4866-AB5D-016928EFB8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Aanpak lijkt geschikt; werken aan gezamenlijke wateropgaven</a:t>
            </a:r>
          </a:p>
          <a:p>
            <a:r>
              <a:rPr lang="nl-NL" dirty="0"/>
              <a:t>Via proces geschikte maatregelen identificeren en demonstreren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314025-BE76-47DB-90CB-1A0AD8A85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Toepassing elders?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92CC34-5367-4515-A5D1-AD99C391D4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23232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0CCF113-C531-41D4-AC8A-CFE682805F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F4985A-C1C6-42D7-9CDB-7420B40DE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Verzilting en gewassen - indicatief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69A778-EA82-4855-8B52-CAC61B7DA4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12</a:t>
            </a:fld>
            <a:endParaRPr lang="nl-NL" dirty="0"/>
          </a:p>
        </p:txBody>
      </p:sp>
      <p:pic>
        <p:nvPicPr>
          <p:cNvPr id="5" name="Afbeelding 7">
            <a:extLst>
              <a:ext uri="{FF2B5EF4-FFF2-40B4-BE49-F238E27FC236}">
                <a16:creationId xmlns:a16="http://schemas.microsoft.com/office/drawing/2014/main" id="{9E195F1D-8E69-4565-B739-92E134CEBA3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0" t="27344" r="19757" b="33412"/>
          <a:stretch/>
        </p:blipFill>
        <p:spPr bwMode="auto">
          <a:xfrm>
            <a:off x="296423" y="683100"/>
            <a:ext cx="6745459" cy="35633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672FAD-C3EC-4725-876B-1C46D505BCC5}"/>
              </a:ext>
            </a:extLst>
          </p:cNvPr>
          <p:cNvSpPr txBox="1"/>
          <p:nvPr/>
        </p:nvSpPr>
        <p:spPr>
          <a:xfrm>
            <a:off x="5788045" y="4657032"/>
            <a:ext cx="2507673" cy="302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nl-NL" sz="1400" dirty="0">
                <a:latin typeface="Verdana" pitchFamily="34" charset="0"/>
              </a:rPr>
              <a:t>PBL 2012, WUR 2004</a:t>
            </a:r>
          </a:p>
        </p:txBody>
      </p:sp>
    </p:spTree>
    <p:extLst>
      <p:ext uri="{BB962C8B-B14F-4D97-AF65-F5344CB8AC3E}">
        <p14:creationId xmlns:p14="http://schemas.microsoft.com/office/powerpoint/2010/main" val="1602266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0EA0B42-7F12-412D-A2FD-54357A35C4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3200" y="902289"/>
            <a:ext cx="8398800" cy="3558111"/>
          </a:xfrm>
        </p:spPr>
        <p:txBody>
          <a:bodyPr/>
          <a:lstStyle/>
          <a:p>
            <a:r>
              <a:rPr lang="nl-NL" dirty="0"/>
              <a:t>Zoetwater injecteren</a:t>
            </a:r>
          </a:p>
          <a:p>
            <a:pPr marL="0" indent="0">
              <a:buNone/>
            </a:pPr>
            <a:r>
              <a:rPr lang="nl-NL" b="1" dirty="0"/>
              <a:t>Extra zoetwater: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/>
              <a:t>6000-10000 m3</a:t>
            </a:r>
          </a:p>
          <a:p>
            <a:pPr marL="0" indent="0">
              <a:buNone/>
            </a:pPr>
            <a:r>
              <a:rPr lang="nl-NL" b="1" dirty="0"/>
              <a:t>Kosten in deze casus:</a:t>
            </a:r>
          </a:p>
          <a:p>
            <a:pPr marL="0" indent="0">
              <a:buNone/>
            </a:pPr>
            <a:r>
              <a:rPr lang="nl-NL" dirty="0"/>
              <a:t>0.50- 0.74 euro/m3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Kosten in uw situatie:</a:t>
            </a:r>
            <a:br>
              <a:rPr lang="nl-NL" dirty="0"/>
            </a:br>
            <a:r>
              <a:rPr lang="nl-NL" dirty="0">
                <a:solidFill>
                  <a:srgbClr val="FFFF00"/>
                </a:solidFill>
                <a:hlinkClick r:id="rId2"/>
              </a:rPr>
              <a:t>Calculator</a:t>
            </a:r>
            <a:endParaRPr lang="nl-NL" dirty="0">
              <a:solidFill>
                <a:srgbClr val="FFFF00"/>
              </a:solidFill>
            </a:endParaRPr>
          </a:p>
          <a:p>
            <a:endParaRPr lang="nl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2E4529-F234-4801-82D2-D94AE2211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highlight>
                  <a:srgbClr val="FFFFFF"/>
                </a:highlight>
              </a:rPr>
              <a:t>Onderwateropslag bij fruitteler Walcheren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A245FB-38BD-4E88-B57E-9D23824363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13</a:t>
            </a:fld>
            <a:endParaRPr lang="nl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DE3C9B-6AE9-4068-809F-1B776C534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386" y="779646"/>
            <a:ext cx="3410538" cy="38033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29564B-8776-4F3C-911D-7CE040A3BF01}"/>
              </a:ext>
            </a:extLst>
          </p:cNvPr>
          <p:cNvSpPr txBox="1"/>
          <p:nvPr/>
        </p:nvSpPr>
        <p:spPr>
          <a:xfrm>
            <a:off x="4275360" y="4349144"/>
            <a:ext cx="4868640" cy="2946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nl-NL" sz="1100" dirty="0">
                <a:solidFill>
                  <a:schemeClr val="accent6"/>
                </a:solidFill>
                <a:latin typeface="Verdana" pitchFamily="34" charset="0"/>
              </a:rPr>
              <a:t>http://195.93.238.49/wiki/gofresh/wiki/index.php/EMMSkinHome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00D19E-79C2-4548-B3E7-A2982C58C16E}"/>
              </a:ext>
            </a:extLst>
          </p:cNvPr>
          <p:cNvSpPr txBox="1"/>
          <p:nvPr/>
        </p:nvSpPr>
        <p:spPr>
          <a:xfrm>
            <a:off x="4033050" y="4589559"/>
            <a:ext cx="5252610" cy="525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nl-NL" sz="1100" b="1" dirty="0">
                <a:solidFill>
                  <a:schemeClr val="accent6"/>
                </a:solidFill>
                <a:latin typeface="Verdana" pitchFamily="34" charset="0"/>
              </a:rPr>
              <a:t>Info over techniek: </a:t>
            </a:r>
            <a:r>
              <a:rPr lang="nl-NL" sz="1100" dirty="0">
                <a:solidFill>
                  <a:schemeClr val="accent6"/>
                </a:solidFill>
                <a:latin typeface="Verdana" pitchFamily="34" charset="0"/>
              </a:rPr>
              <a:t>Koen Zuurbier (KWR-Water)</a:t>
            </a:r>
            <a:br>
              <a:rPr lang="nl-NL" sz="1100" dirty="0">
                <a:solidFill>
                  <a:schemeClr val="accent6"/>
                </a:solidFill>
                <a:latin typeface="Verdana" pitchFamily="34" charset="0"/>
              </a:rPr>
            </a:br>
            <a:r>
              <a:rPr lang="nl-NL" sz="1100" b="1" dirty="0">
                <a:solidFill>
                  <a:schemeClr val="accent6"/>
                </a:solidFill>
                <a:latin typeface="Verdana" pitchFamily="34" charset="0"/>
              </a:rPr>
              <a:t>Informatie kosten: </a:t>
            </a:r>
            <a:r>
              <a:rPr lang="nl-NL" sz="1100" dirty="0">
                <a:solidFill>
                  <a:schemeClr val="accent6"/>
                </a:solidFill>
                <a:latin typeface="Verdana" pitchFamily="34" charset="0"/>
              </a:rPr>
              <a:t>Jeroen Veraart (Wageningen </a:t>
            </a:r>
            <a:r>
              <a:rPr lang="nl-NL" sz="1100" dirty="0" err="1">
                <a:solidFill>
                  <a:schemeClr val="accent6"/>
                </a:solidFill>
                <a:latin typeface="Verdana" pitchFamily="34" charset="0"/>
              </a:rPr>
              <a:t>Environmental</a:t>
            </a:r>
            <a:r>
              <a:rPr lang="nl-NL" sz="1100" dirty="0">
                <a:solidFill>
                  <a:schemeClr val="accent6"/>
                </a:solidFill>
                <a:latin typeface="Verdana" pitchFamily="34" charset="0"/>
              </a:rPr>
              <a:t> </a:t>
            </a:r>
            <a:r>
              <a:rPr lang="nl-NL" sz="1100" dirty="0" err="1">
                <a:solidFill>
                  <a:schemeClr val="accent6"/>
                </a:solidFill>
                <a:latin typeface="Verdana" pitchFamily="34" charset="0"/>
              </a:rPr>
              <a:t>Res</a:t>
            </a:r>
            <a:r>
              <a:rPr lang="nl-NL" sz="1100" dirty="0">
                <a:solidFill>
                  <a:schemeClr val="accent6"/>
                </a:solidFill>
                <a:latin typeface="Verdana" pitchFamily="34" charset="0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4061362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4F84AD0-6FE7-4C6F-B284-B7510BE69C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Vergroten/behouden regenwaterlens</a:t>
            </a:r>
            <a:br>
              <a:rPr lang="nl-NL" dirty="0"/>
            </a:br>
            <a:r>
              <a:rPr lang="nl-NL" dirty="0"/>
              <a:t>door slimme diepe drainage.</a:t>
            </a:r>
          </a:p>
          <a:p>
            <a:endParaRPr lang="nl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A3FAFCE-11EB-4AEA-B80E-F5C5DA299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Zoute kwel onder de duim in Kerkwerve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7B7FB-184B-4C52-B483-CBF866994F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14</a:t>
            </a:fld>
            <a:endParaRPr lang="nl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96176A-A38A-44AA-8C0D-67F585C6E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443" y="1113533"/>
            <a:ext cx="6451970" cy="220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228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61600" y="168288"/>
            <a:ext cx="3816000" cy="576832"/>
          </a:xfrm>
        </p:spPr>
        <p:txBody>
          <a:bodyPr/>
          <a:lstStyle/>
          <a:p>
            <a:r>
              <a:rPr lang="nl-NL" dirty="0"/>
              <a:t>Vragen?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7"/>
          </p:nvPr>
        </p:nvSpPr>
        <p:spPr>
          <a:xfrm>
            <a:off x="561600" y="1368000"/>
            <a:ext cx="3816436" cy="3091979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r>
              <a:rPr lang="nl-NL" dirty="0"/>
              <a:t>Bronnen te vinden op: </a:t>
            </a:r>
            <a:r>
              <a:rPr lang="nl-NL" sz="1100" dirty="0">
                <a:hlinkClick r:id="rId2"/>
              </a:rPr>
              <a:t>https://www.groenkennisnet.nl/nl/groenkennisnet/dossier/Dossier-klimaatadaptatie-open-teelten.htm</a:t>
            </a:r>
            <a:r>
              <a:rPr lang="nl-NL" sz="1100" dirty="0"/>
              <a:t> </a:t>
            </a:r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25965E0-7062-474C-8671-DB3A3CE669B0}" type="slidenum">
              <a:rPr lang="nl-NL" smtClean="0"/>
              <a:pPr algn="r"/>
              <a:t>15</a:t>
            </a:fld>
            <a:endParaRPr lang="nl-NL" dirty="0"/>
          </a:p>
        </p:txBody>
      </p:sp>
      <p:pic>
        <p:nvPicPr>
          <p:cNvPr id="7" name="Picture Placeholder 7">
            <a:extLst>
              <a:ext uri="{FF2B5EF4-FFF2-40B4-BE49-F238E27FC236}">
                <a16:creationId xmlns:a16="http://schemas.microsoft.com/office/drawing/2014/main" id="{46E2C05F-C2C8-4966-8688-DAAED414AC1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541006"/>
            <a:ext cx="4294187" cy="4294188"/>
          </a:xfrm>
        </p:spPr>
      </p:pic>
    </p:spTree>
    <p:extLst>
      <p:ext uri="{BB962C8B-B14F-4D97-AF65-F5344CB8AC3E}">
        <p14:creationId xmlns:p14="http://schemas.microsoft.com/office/powerpoint/2010/main" val="483436754"/>
      </p:ext>
    </p:extLst>
  </p:cSld>
  <p:clrMapOvr>
    <a:masterClrMapping/>
  </p:clrMapOvr>
</p:sld>
</file>

<file path=ppt/theme/theme1.xml><?xml version="1.0" encoding="utf-8"?>
<a:theme xmlns:a="http://schemas.openxmlformats.org/drawingml/2006/main" name="WUR">
  <a:themeElements>
    <a:clrScheme name="Wageningen UR witte achtergrond">
      <a:dk1>
        <a:srgbClr val="005172"/>
      </a:dk1>
      <a:lt1>
        <a:srgbClr val="FFFFFF"/>
      </a:lt1>
      <a:dk2>
        <a:srgbClr val="34B233"/>
      </a:dk2>
      <a:lt2>
        <a:srgbClr val="005172"/>
      </a:lt2>
      <a:accent1>
        <a:srgbClr val="519FD7"/>
      </a:accent1>
      <a:accent2>
        <a:srgbClr val="A59D95"/>
      </a:accent2>
      <a:accent3>
        <a:srgbClr val="D5D2CA"/>
      </a:accent3>
      <a:accent4>
        <a:srgbClr val="FF7900"/>
      </a:accent4>
      <a:accent5>
        <a:srgbClr val="00549F"/>
      </a:accent5>
      <a:accent6>
        <a:srgbClr val="000000"/>
      </a:accent6>
      <a:hlink>
        <a:srgbClr val="00549F"/>
      </a:hlink>
      <a:folHlink>
        <a:srgbClr val="000000"/>
      </a:folHlink>
    </a:clrScheme>
    <a:fontScheme name="Wageningen U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<a:prstTxWarp prst="textNoShape">
          <a:avLst/>
        </a:prstTxWarp>
        <a:spAutoFit/>
      </a:bodyPr>
      <a:lstStyle>
        <a:defPPr algn="ctr">
          <a:defRPr sz="14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ts val="1800"/>
          </a:lnSpc>
          <a:defRPr sz="1400" dirty="0" err="1" smtClean="0">
            <a:latin typeface="Verdan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2564</TotalTime>
  <Words>519</Words>
  <Application>Microsoft Office PowerPoint</Application>
  <PresentationFormat>On-screen Show (16:9)</PresentationFormat>
  <Paragraphs>124</Paragraphs>
  <Slides>15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Verdana</vt:lpstr>
      <vt:lpstr>Wingdings</vt:lpstr>
      <vt:lpstr>WUR</vt:lpstr>
      <vt:lpstr>Klimaatrisico’s en adaptatie in de open teelten</vt:lpstr>
      <vt:lpstr>Deze presentatie</vt:lpstr>
      <vt:lpstr>Klimaatstresstest Open Teelten</vt:lpstr>
      <vt:lpstr>Gewassen en klimaatfactoren</vt:lpstr>
      <vt:lpstr>Stresstest uitkomst akkerbouwbedrijf Zeeland</vt:lpstr>
      <vt:lpstr>Mogelijke aanpassingen </vt:lpstr>
      <vt:lpstr>Limburg Water – proces en uitkomsten</vt:lpstr>
      <vt:lpstr>Onze taak destijds</vt:lpstr>
      <vt:lpstr>PowerPoint Presentation</vt:lpstr>
      <vt:lpstr>PowerPoint Presentation</vt:lpstr>
      <vt:lpstr>Toepassing elders?</vt:lpstr>
      <vt:lpstr>Verzilting en gewassen - indicatief</vt:lpstr>
      <vt:lpstr>Onderwateropslag bij fruitteler Walcheren</vt:lpstr>
      <vt:lpstr>Zoute kwel onder de duim in Kerkwerve</vt:lpstr>
      <vt:lpstr>Vragen?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Martin Brinkman</dc:creator>
  <cp:lastModifiedBy>Verstand, Daan</cp:lastModifiedBy>
  <cp:revision>315</cp:revision>
  <dcterms:created xsi:type="dcterms:W3CDTF">2011-09-29T08:30:03Z</dcterms:created>
  <dcterms:modified xsi:type="dcterms:W3CDTF">2021-04-09T08:30:18Z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_Template">
    <vt:lpwstr>WHNLW.pptx</vt:lpwstr>
  </property>
</Properties>
</file>